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30"/>
  </p:handoutMasterIdLst>
  <p:sldIdLst>
    <p:sldId id="2087" r:id="rId3"/>
    <p:sldId id="2322" r:id="rId4"/>
    <p:sldId id="2468" r:id="rId5"/>
    <p:sldId id="2483" r:id="rId6"/>
    <p:sldId id="2484" r:id="rId7"/>
    <p:sldId id="2498" r:id="rId8"/>
    <p:sldId id="2485" r:id="rId9"/>
    <p:sldId id="2499" r:id="rId10"/>
    <p:sldId id="2491" r:id="rId11"/>
    <p:sldId id="2500" r:id="rId12"/>
    <p:sldId id="2492" r:id="rId14"/>
    <p:sldId id="2493" r:id="rId15"/>
    <p:sldId id="2482" r:id="rId16"/>
    <p:sldId id="2650" r:id="rId17"/>
    <p:sldId id="2654" r:id="rId18"/>
    <p:sldId id="2655" r:id="rId19"/>
    <p:sldId id="2656" r:id="rId20"/>
    <p:sldId id="2658" r:id="rId21"/>
    <p:sldId id="2657" r:id="rId22"/>
    <p:sldId id="2467" r:id="rId23"/>
    <p:sldId id="2453" r:id="rId24"/>
    <p:sldId id="2501" r:id="rId25"/>
    <p:sldId id="2502" r:id="rId26"/>
    <p:sldId id="2503" r:id="rId27"/>
    <p:sldId id="2504" r:id="rId28"/>
    <p:sldId id="2523" r:id="rId29"/>
    <p:sldId id="2513" r:id="rId30"/>
    <p:sldId id="2514" r:id="rId31"/>
    <p:sldId id="2515" r:id="rId32"/>
    <p:sldId id="2516" r:id="rId33"/>
    <p:sldId id="2517" r:id="rId34"/>
    <p:sldId id="2518" r:id="rId35"/>
    <p:sldId id="2519" r:id="rId36"/>
    <p:sldId id="2520" r:id="rId37"/>
    <p:sldId id="2524" r:id="rId38"/>
    <p:sldId id="2521" r:id="rId39"/>
    <p:sldId id="2522" r:id="rId40"/>
    <p:sldId id="2525" r:id="rId41"/>
    <p:sldId id="2595" r:id="rId42"/>
    <p:sldId id="2598" r:id="rId43"/>
    <p:sldId id="2599" r:id="rId44"/>
    <p:sldId id="2597" r:id="rId45"/>
    <p:sldId id="2508" r:id="rId46"/>
    <p:sldId id="2510" r:id="rId47"/>
    <p:sldId id="2511" r:id="rId48"/>
    <p:sldId id="2512" r:id="rId49"/>
    <p:sldId id="2526" r:id="rId50"/>
    <p:sldId id="2528" r:id="rId51"/>
    <p:sldId id="2529" r:id="rId52"/>
    <p:sldId id="2530" r:id="rId53"/>
    <p:sldId id="2531" r:id="rId54"/>
    <p:sldId id="2532" r:id="rId55"/>
    <p:sldId id="2527" r:id="rId56"/>
    <p:sldId id="2536" r:id="rId57"/>
    <p:sldId id="2537" r:id="rId58"/>
    <p:sldId id="2538" r:id="rId59"/>
    <p:sldId id="2648" r:id="rId60"/>
    <p:sldId id="2651" r:id="rId61"/>
    <p:sldId id="2652" r:id="rId62"/>
    <p:sldId id="2653" r:id="rId63"/>
    <p:sldId id="2559" r:id="rId64"/>
    <p:sldId id="2600" r:id="rId65"/>
    <p:sldId id="2601" r:id="rId66"/>
    <p:sldId id="2602" r:id="rId67"/>
    <p:sldId id="2603" r:id="rId68"/>
    <p:sldId id="2605" r:id="rId69"/>
    <p:sldId id="2606" r:id="rId70"/>
    <p:sldId id="2607" r:id="rId71"/>
    <p:sldId id="2663" r:id="rId72"/>
    <p:sldId id="2664" r:id="rId73"/>
    <p:sldId id="2665" r:id="rId74"/>
    <p:sldId id="2666" r:id="rId75"/>
    <p:sldId id="2566" r:id="rId76"/>
    <p:sldId id="2608" r:id="rId77"/>
    <p:sldId id="2609" r:id="rId78"/>
    <p:sldId id="2610" r:id="rId79"/>
    <p:sldId id="2611" r:id="rId80"/>
    <p:sldId id="2612" r:id="rId81"/>
    <p:sldId id="2613" r:id="rId82"/>
    <p:sldId id="2614" r:id="rId83"/>
    <p:sldId id="2667" r:id="rId84"/>
    <p:sldId id="2668" r:id="rId85"/>
    <p:sldId id="2567" r:id="rId86"/>
    <p:sldId id="2615" r:id="rId87"/>
    <p:sldId id="2616" r:id="rId88"/>
    <p:sldId id="2617" r:id="rId89"/>
    <p:sldId id="2618" r:id="rId90"/>
    <p:sldId id="2669" r:id="rId91"/>
    <p:sldId id="2619" r:id="rId92"/>
    <p:sldId id="2620" r:id="rId93"/>
    <p:sldId id="2621" r:id="rId94"/>
    <p:sldId id="2573" r:id="rId95"/>
    <p:sldId id="2622" r:id="rId96"/>
    <p:sldId id="2623" r:id="rId97"/>
    <p:sldId id="2624" r:id="rId98"/>
    <p:sldId id="2580" r:id="rId99"/>
    <p:sldId id="2625" r:id="rId100"/>
    <p:sldId id="2626" r:id="rId101"/>
    <p:sldId id="2670" r:id="rId102"/>
    <p:sldId id="2586" r:id="rId103"/>
    <p:sldId id="2627" r:id="rId104"/>
    <p:sldId id="2628" r:id="rId105"/>
    <p:sldId id="2649" r:id="rId106"/>
    <p:sldId id="2629" r:id="rId107"/>
    <p:sldId id="2630" r:id="rId108"/>
    <p:sldId id="2631" r:id="rId109"/>
    <p:sldId id="2632" r:id="rId110"/>
    <p:sldId id="2633" r:id="rId111"/>
    <p:sldId id="2634" r:id="rId112"/>
    <p:sldId id="2635" r:id="rId113"/>
    <p:sldId id="2636" r:id="rId114"/>
    <p:sldId id="2638" r:id="rId115"/>
    <p:sldId id="2639" r:id="rId116"/>
    <p:sldId id="2640" r:id="rId117"/>
    <p:sldId id="2641" r:id="rId118"/>
    <p:sldId id="2642" r:id="rId119"/>
    <p:sldId id="2643" r:id="rId120"/>
    <p:sldId id="2644" r:id="rId121"/>
    <p:sldId id="2645" r:id="rId122"/>
    <p:sldId id="2646" r:id="rId123"/>
    <p:sldId id="2647" r:id="rId124"/>
    <p:sldId id="2659" r:id="rId125"/>
    <p:sldId id="2660" r:id="rId126"/>
    <p:sldId id="2661" r:id="rId127"/>
    <p:sldId id="2662" r:id="rId128"/>
    <p:sldId id="2088" r:id="rId129"/>
  </p:sldIdLst>
  <p:sldSz cx="12192000" cy="6858000"/>
  <p:notesSz cx="7099300" cy="1023429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bg1"/>
        </a:solidFill>
        <a:latin typeface="华文楷体" panose="02010600040101010101" pitchFamily="2" charset="-122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bg1"/>
        </a:solidFill>
        <a:latin typeface="华文楷体" panose="02010600040101010101" pitchFamily="2" charset="-122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bg1"/>
        </a:solidFill>
        <a:latin typeface="华文楷体" panose="02010600040101010101" pitchFamily="2" charset="-122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bg1"/>
        </a:solidFill>
        <a:latin typeface="华文楷体" panose="02010600040101010101" pitchFamily="2" charset="-122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bg1"/>
        </a:solidFill>
        <a:latin typeface="华文楷体" panose="0201060004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b="1" kern="1200">
        <a:solidFill>
          <a:schemeClr val="bg1"/>
        </a:solidFill>
        <a:latin typeface="华文楷体" panose="02010600040101010101" pitchFamily="2" charset="-122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1200" b="1" kern="1200">
        <a:solidFill>
          <a:schemeClr val="bg1"/>
        </a:solidFill>
        <a:latin typeface="华文楷体" panose="02010600040101010101" pitchFamily="2" charset="-122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1200" b="1" kern="1200">
        <a:solidFill>
          <a:schemeClr val="bg1"/>
        </a:solidFill>
        <a:latin typeface="华文楷体" panose="02010600040101010101" pitchFamily="2" charset="-122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1200" b="1" kern="1200">
        <a:solidFill>
          <a:schemeClr val="bg1"/>
        </a:solidFill>
        <a:latin typeface="华文楷体" panose="02010600040101010101" pitchFamily="2" charset="-122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BM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A8FB"/>
    <a:srgbClr val="66CCFF"/>
    <a:srgbClr val="006699"/>
    <a:srgbClr val="FF0066"/>
    <a:srgbClr val="7E7E7E"/>
    <a:srgbClr val="990000"/>
    <a:srgbClr val="FFCC00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4" autoAdjust="0"/>
    <p:restoredTop sz="93625" autoAdjust="0"/>
  </p:normalViewPr>
  <p:slideViewPr>
    <p:cSldViewPr snapToGrid="0" snapToObjects="1">
      <p:cViewPr varScale="1">
        <p:scale>
          <a:sx n="69" d="100"/>
          <a:sy n="69" d="100"/>
        </p:scale>
        <p:origin x="816" y="78"/>
      </p:cViewPr>
      <p:guideLst>
        <p:guide orient="horz" pos="1210"/>
        <p:guide pos="231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6" d="100"/>
        <a:sy n="126" d="100"/>
      </p:scale>
      <p:origin x="0" y="3354"/>
    </p:cViewPr>
  </p:sorterViewPr>
  <p:notesViewPr>
    <p:cSldViewPr snapToGrid="0" snapToObjects="1">
      <p:cViewPr varScale="1">
        <p:scale>
          <a:sx n="46" d="100"/>
          <a:sy n="46" d="100"/>
        </p:scale>
        <p:origin x="2693" y="43"/>
      </p:cViewPr>
      <p:guideLst>
        <p:guide orient="horz" pos="3246"/>
        <p:guide pos="22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4" Type="http://schemas.openxmlformats.org/officeDocument/2006/relationships/commentAuthors" Target="commentAuthors.xml"/><Relationship Id="rId133" Type="http://schemas.openxmlformats.org/officeDocument/2006/relationships/tableStyles" Target="tableStyles.xml"/><Relationship Id="rId132" Type="http://schemas.openxmlformats.org/officeDocument/2006/relationships/viewProps" Target="viewProps.xml"/><Relationship Id="rId131" Type="http://schemas.openxmlformats.org/officeDocument/2006/relationships/presProps" Target="presProps.xml"/><Relationship Id="rId130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dirty="0">
                <a:latin typeface="华文细黑" pitchFamily="2" charset="-122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>
                <a:latin typeface="华文细黑" pitchFamily="2" charset="-122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6C1E3FB-EC67-41A2-B431-57A68E269CC7}" type="datetimeFigureOut">
              <a:rPr lang="zh-CN" altLang="en-US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dirty="0">
                <a:latin typeface="华文细黑" pitchFamily="2" charset="-122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>
                <a:latin typeface="华文细黑" pitchFamily="2" charset="-122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A7BE4C6-C563-4AB4-8EF8-9617D76653A9}" type="slidenum">
              <a:rPr lang="zh-CN" altLang="en-US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defTabSz="990600" eaLnBrk="1" hangingPunct="1">
              <a:defRPr sz="13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defTabSz="990600" eaLnBrk="1" hangingPunct="1">
              <a:defRPr sz="13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  <a:endParaRPr lang="en-US" altLang="zh-CN" noProof="0"/>
          </a:p>
          <a:p>
            <a:pPr lvl="1"/>
            <a:r>
              <a:rPr lang="en-US" altLang="zh-CN" noProof="0"/>
              <a:t>Second level</a:t>
            </a:r>
            <a:endParaRPr lang="en-US" altLang="zh-CN" noProof="0"/>
          </a:p>
          <a:p>
            <a:pPr lvl="2"/>
            <a:r>
              <a:rPr lang="en-US" altLang="zh-CN" noProof="0"/>
              <a:t>Third level</a:t>
            </a:r>
            <a:endParaRPr lang="en-US" altLang="zh-CN" noProof="0"/>
          </a:p>
          <a:p>
            <a:pPr lvl="3"/>
            <a:r>
              <a:rPr lang="en-US" altLang="zh-CN" noProof="0"/>
              <a:t>Fourth level</a:t>
            </a:r>
            <a:endParaRPr lang="en-US" altLang="zh-CN" noProof="0"/>
          </a:p>
          <a:p>
            <a:pPr lvl="4"/>
            <a:r>
              <a:rPr lang="en-US" altLang="zh-CN" noProof="0"/>
              <a:t>Fifth level</a:t>
            </a:r>
            <a:endParaRPr lang="en-US" altLang="zh-CN" noProof="0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defTabSz="990600" eaLnBrk="1" hangingPunct="1">
              <a:defRPr sz="13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defTabSz="990600" eaLnBrk="1" hangingPunct="1">
              <a:defRPr sz="13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5BE02CB-6174-4C2A-B069-6445A2A1D81A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整理计划的操作方式需要完善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BE02CB-6174-4C2A-B069-6445A2A1D81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物料领用、入库、盘点的操作便捷性需要完善，物料单据上的物料编码、名称、批号等内容录入时需要增加查询条件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5BE02CB-6174-4C2A-B069-6445A2A1D81A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物料领用、入库、盘点的操作便捷性需要完善，物料单据上的物料编码、名称、批号等内容录入时需要增加查询条件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5BE02CB-6174-4C2A-B069-6445A2A1D81A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物料领用、入库、盘点的操作便捷性需要完善，物料单据上的物料编码、名称、批号等内容录入时需要增加查询条件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5BE02CB-6174-4C2A-B069-6445A2A1D81A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5BE02CB-6174-4C2A-B069-6445A2A1D81A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例行任务管理：特指可常态化、例行化，任务类型相同、任务内容类似，任务执行人固定且定期触发的任务，如车间生产作业可以理解为例行任务的在车间生产业务的实例，设备巡检为例行任务在设备管理的实例</a:t>
            </a:r>
            <a:endParaRPr lang="zh-CN" altLang="zh-CN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临时任务管理：特指临时发起，任务类型、内容、接收人、完成时间都具有随机性的任务、如临时会议、突发故障处理等</a:t>
            </a:r>
            <a:endParaRPr lang="zh-CN" altLang="zh-CN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5BE02CB-6174-4C2A-B069-6445A2A1D81A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5BE02CB-6174-4C2A-B069-6445A2A1D81A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现场调配任务功能目前暂未实现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BE02CB-6174-4C2A-B069-6445A2A1D81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报工功能还需调整完善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BE02CB-6174-4C2A-B069-6445A2A1D81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物料领用、入库、盘点的操作便捷性需要完善，物料单据上的物料编码、名称、批号等内容录入时需要增加查询条件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BE02CB-6174-4C2A-B069-6445A2A1D81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5BE02CB-6174-4C2A-B069-6445A2A1D81A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物料领用、入库、盘点的操作便捷性需要完善，物料单据上的物料编码、名称、批号等内容录入时需要增加查询条件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5BE02CB-6174-4C2A-B069-6445A2A1D81A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物料领用、入库、盘点的操作便捷性需要完善，物料单据上的物料编码、名称、批号等内容录入时需要增加查询条件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5BE02CB-6174-4C2A-B069-6445A2A1D81A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物料领用、入库、盘点的操作便捷性需要完善，物料单据上的物料编码、名称、批号等内容录入时需要增加查询条件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5BE02CB-6174-4C2A-B069-6445A2A1D81A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物料领用、入库、盘点的操作便捷性需要完善，物料单据上的物料编码、名称、批号等内容录入时需要增加查询条件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5BE02CB-6174-4C2A-B069-6445A2A1D81A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9101" y="3063964"/>
            <a:ext cx="7010123" cy="670509"/>
          </a:xfrm>
        </p:spPr>
        <p:txBody>
          <a:bodyPr anchor="b"/>
          <a:lstStyle>
            <a:lvl1pPr algn="l">
              <a:defRPr sz="3600">
                <a:solidFill>
                  <a:srgbClr val="006699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altLang="zh-CN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19101" y="3906280"/>
            <a:ext cx="11254063" cy="5865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60"/>
              </a:spcBef>
              <a:buNone/>
              <a:defRPr sz="2800">
                <a:solidFill>
                  <a:srgbClr val="191919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altLang="zh-CN"/>
              <a:t>Edit Master text styles</a:t>
            </a:r>
            <a:endParaRPr lang="en-US" altLang="zh-CN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19101" y="5138058"/>
            <a:ext cx="11254063" cy="5865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60"/>
              </a:spcBef>
              <a:buNone/>
              <a:defRPr sz="1800">
                <a:solidFill>
                  <a:srgbClr val="191919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altLang="zh-CN"/>
              <a:t>Edit Master text styles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/>
          <p:cNvGrpSpPr/>
          <p:nvPr userDrawn="1"/>
        </p:nvGrpSpPr>
        <p:grpSpPr bwMode="auto">
          <a:xfrm>
            <a:off x="-9525" y="0"/>
            <a:ext cx="12201525" cy="4714875"/>
            <a:chOff x="-9525" y="0"/>
            <a:chExt cx="12201525" cy="4714752"/>
          </a:xfrm>
        </p:grpSpPr>
        <p:pic>
          <p:nvPicPr>
            <p:cNvPr id="6" name="图片 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525" y="0"/>
              <a:ext cx="12193588" cy="393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 userDrawn="1"/>
          </p:nvSpPr>
          <p:spPr>
            <a:xfrm>
              <a:off x="0" y="1376327"/>
              <a:ext cx="12192000" cy="3338425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  <a:gs pos="77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3" tIns="60957" rIns="121913" bIns="60957"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sp>
        <p:nvSpPr>
          <p:cNvPr id="4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9101" y="3063964"/>
            <a:ext cx="7010123" cy="670509"/>
          </a:xfrm>
        </p:spPr>
        <p:txBody>
          <a:bodyPr anchor="b"/>
          <a:lstStyle>
            <a:lvl1pPr algn="l">
              <a:defRPr sz="3600">
                <a:solidFill>
                  <a:srgbClr val="006699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altLang="zh-CN" dirty="0"/>
          </a:p>
        </p:txBody>
      </p:sp>
      <p:sp>
        <p:nvSpPr>
          <p:cNvPr id="6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19101" y="3906280"/>
            <a:ext cx="11254063" cy="5865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60"/>
              </a:spcBef>
              <a:buNone/>
              <a:defRPr sz="2800">
                <a:solidFill>
                  <a:srgbClr val="191919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altLang="zh-CN"/>
              <a:t>Edit Master text styles</a:t>
            </a:r>
            <a:endParaRPr lang="en-US" altLang="zh-CN"/>
          </a:p>
        </p:txBody>
      </p:sp>
      <p:sp>
        <p:nvSpPr>
          <p:cNvPr id="6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19101" y="5138058"/>
            <a:ext cx="11254063" cy="5865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60"/>
              </a:spcBef>
              <a:buNone/>
              <a:defRPr sz="1800">
                <a:solidFill>
                  <a:srgbClr val="191919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altLang="zh-CN"/>
              <a:t>Edit Master text styles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5900" y="628650"/>
            <a:ext cx="11760200" cy="69532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5900" y="1474788"/>
            <a:ext cx="11760200" cy="4864100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6699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分段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 userDrawn="1"/>
        </p:nvGrpSpPr>
        <p:grpSpPr bwMode="auto">
          <a:xfrm>
            <a:off x="9102725" y="6115050"/>
            <a:ext cx="2846388" cy="561975"/>
            <a:chOff x="6826516" y="4585796"/>
            <a:chExt cx="2134922" cy="421972"/>
          </a:xfrm>
        </p:grpSpPr>
        <p:pic>
          <p:nvPicPr>
            <p:cNvPr id="4" name="Picture 26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8520" y="4585796"/>
              <a:ext cx="162918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516" y="4882038"/>
              <a:ext cx="1705359" cy="125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9"/>
          <p:cNvSpPr>
            <a:spLocks noChangeArrowheads="1"/>
          </p:cNvSpPr>
          <p:nvPr userDrawn="1"/>
        </p:nvSpPr>
        <p:spPr bwMode="auto">
          <a:xfrm>
            <a:off x="236538" y="6521450"/>
            <a:ext cx="8572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fld id="{9A4B6373-4FF9-43B4-ABEB-A2175D6F822C}" type="slidenum">
              <a:rPr lang="de-DE" altLang="zh-CN" sz="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GB" sz="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ctrTitle" sz="quarter"/>
          </p:nvPr>
        </p:nvSpPr>
        <p:spPr>
          <a:xfrm>
            <a:off x="3128982" y="2667000"/>
            <a:ext cx="5334000" cy="914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zh-CN" sz="48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 userDrawn="1"/>
        </p:nvGrpSpPr>
        <p:grpSpPr bwMode="auto">
          <a:xfrm>
            <a:off x="9102725" y="6115050"/>
            <a:ext cx="2846388" cy="561975"/>
            <a:chOff x="6826516" y="4585796"/>
            <a:chExt cx="2134922" cy="421972"/>
          </a:xfrm>
        </p:grpSpPr>
        <p:pic>
          <p:nvPicPr>
            <p:cNvPr id="3" name="Picture 26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8520" y="4585796"/>
              <a:ext cx="162918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516" y="4882038"/>
              <a:ext cx="1705359" cy="125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236538" y="6521450"/>
            <a:ext cx="8572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fld id="{8D3B4327-34B5-4A18-B59E-30DD8BF5A47C}" type="slidenum">
              <a:rPr lang="de-DE" altLang="zh-CN" sz="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GB" sz="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6.png"/><Relationship Id="rId7" Type="http://schemas.openxmlformats.org/officeDocument/2006/relationships/image" Target="../media/image5.jpe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6538" y="1474788"/>
            <a:ext cx="11739562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</p:txBody>
      </p:sp>
      <p:sp>
        <p:nvSpPr>
          <p:cNvPr id="1027" name="Line 4"/>
          <p:cNvSpPr>
            <a:spLocks noChangeShapeType="1"/>
          </p:cNvSpPr>
          <p:nvPr/>
        </p:nvSpPr>
        <p:spPr bwMode="auto">
          <a:xfrm flipV="1">
            <a:off x="215900" y="504825"/>
            <a:ext cx="11760200" cy="0"/>
          </a:xfrm>
          <a:prstGeom prst="line">
            <a:avLst/>
          </a:prstGeom>
          <a:noFill/>
          <a:ln w="12700" cmpd="sng">
            <a:solidFill>
              <a:schemeClr val="tx2">
                <a:lumMod val="75000"/>
              </a:schemeClr>
            </a:solidFill>
            <a:round/>
          </a:ln>
        </p:spPr>
        <p:txBody>
          <a:bodyPr/>
          <a:lstStyle/>
          <a:p>
            <a:pPr eaLnBrk="1" hangingPunct="1">
              <a:defRPr/>
            </a:pPr>
            <a:endParaRPr lang="zh-CN" altLang="en-US" dirty="0">
              <a:latin typeface="华文细黑" pitchFamily="2" charset="-122"/>
            </a:endParaRPr>
          </a:p>
        </p:txBody>
      </p:sp>
      <p:sp>
        <p:nvSpPr>
          <p:cNvPr id="1028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15900" y="628650"/>
            <a:ext cx="117602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9" name="Rectangle 9"/>
          <p:cNvSpPr>
            <a:spLocks noChangeArrowheads="1"/>
          </p:cNvSpPr>
          <p:nvPr userDrawn="1"/>
        </p:nvSpPr>
        <p:spPr bwMode="auto">
          <a:xfrm>
            <a:off x="236538" y="6521450"/>
            <a:ext cx="8572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1"/>
                </a:solidFill>
                <a:latin typeface="华文楷体" panose="0201060004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fld id="{10E98ABE-2CF8-42AB-AF89-99E375564077}" type="slidenum">
              <a:rPr lang="de-DE" altLang="zh-CN" sz="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GB" sz="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图片 29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74613"/>
            <a:ext cx="39211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图片 14" descr="北明_副本.png"/>
          <p:cNvPicPr>
            <a:picLocks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400" y="139700"/>
            <a:ext cx="10287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altLang="zh-CN" sz="2000" b="1" dirty="0">
          <a:solidFill>
            <a:srgbClr val="006699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699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699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699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699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hlink"/>
          </a:solidFill>
          <a:latin typeface="华文中宋" pitchFamily="2" charset="-122"/>
          <a:ea typeface="华文中宋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hlink"/>
          </a:solidFill>
          <a:latin typeface="华文中宋" pitchFamily="2" charset="-122"/>
          <a:ea typeface="华文中宋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hlink"/>
          </a:solidFill>
          <a:latin typeface="华文中宋" pitchFamily="2" charset="-122"/>
          <a:ea typeface="华文中宋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hlink"/>
          </a:solidFill>
          <a:latin typeface="华文中宋" pitchFamily="2" charset="-122"/>
          <a:ea typeface="华文中宋" pitchFamily="2" charset="-122"/>
        </a:defRPr>
      </a:lvl9pPr>
    </p:titleStyle>
    <p:bodyStyle>
      <a:lvl1pPr marL="177800" indent="-177800" algn="l" rtl="0" eaLnBrk="0" fontAlgn="base" hangingPunct="0">
        <a:lnSpc>
          <a:spcPct val="120000"/>
        </a:lnSpc>
        <a:spcBef>
          <a:spcPts val="6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355600" indent="-177800" algn="l" rtl="0" eaLnBrk="0" fontAlgn="base" hangingPunct="0"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5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535305" indent="-179705" algn="l" rtl="0" eaLnBrk="0" fontAlgn="base" hangingPunct="0">
        <a:spcBef>
          <a:spcPts val="600"/>
        </a:spcBef>
        <a:spcAft>
          <a:spcPct val="0"/>
        </a:spcAft>
        <a:buClr>
          <a:schemeClr val="tx1"/>
        </a:buClr>
        <a:buChar char="•"/>
        <a:defRPr sz="13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203325" indent="-173355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–"/>
        <a:defRPr sz="1600">
          <a:solidFill>
            <a:schemeClr val="bg1"/>
          </a:solidFill>
          <a:latin typeface="Arial" panose="020B0604020202020204" pitchFamily="34" charset="0"/>
          <a:ea typeface="+mn-ea"/>
        </a:defRPr>
      </a:lvl4pPr>
      <a:lvl5pPr marL="1539875" indent="-16383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panose="020B0604020202020204" pitchFamily="34" charset="0"/>
          <a:ea typeface="+mn-ea"/>
        </a:defRPr>
      </a:lvl5pPr>
      <a:lvl6pPr marL="1997075" indent="-163830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panose="020B0604020202020204" pitchFamily="34" charset="0"/>
          <a:ea typeface="+mn-ea"/>
        </a:defRPr>
      </a:lvl6pPr>
      <a:lvl7pPr marL="2454275" indent="-163830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panose="020B0604020202020204" pitchFamily="34" charset="0"/>
          <a:ea typeface="+mn-ea"/>
        </a:defRPr>
      </a:lvl7pPr>
      <a:lvl8pPr marL="2911475" indent="-163830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panose="020B0604020202020204" pitchFamily="34" charset="0"/>
          <a:ea typeface="+mn-ea"/>
        </a:defRPr>
      </a:lvl8pPr>
      <a:lvl9pPr marL="3368675" indent="-163830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0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1.pn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7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0.pn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2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3.pn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image" Target="../media/image114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image" Target="../media/image117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4.jpeg"/><Relationship Id="rId1" Type="http://schemas.openxmlformats.org/officeDocument/2006/relationships/image" Target="../media/image120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1.jpeg"/><Relationship Id="rId1" Type="http://schemas.openxmlformats.org/officeDocument/2006/relationships/image" Target="../media/image114.jpe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emf"/><Relationship Id="rId1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emf"/><Relationship Id="rId1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emf"/><Relationship Id="rId1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emf"/><Relationship Id="rId1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emf"/><Relationship Id="rId1" Type="http://schemas.openxmlformats.org/officeDocument/2006/relationships/oleObject" Target="../embeddings/oleObject5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emf"/><Relationship Id="rId1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4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2.jpeg"/><Relationship Id="rId1" Type="http://schemas.openxmlformats.org/officeDocument/2006/relationships/image" Target="../media/image6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4.jpeg"/><Relationship Id="rId1" Type="http://schemas.openxmlformats.org/officeDocument/2006/relationships/image" Target="../media/image6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image" Target="../media/image65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2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6.jpeg"/><Relationship Id="rId1" Type="http://schemas.openxmlformats.org/officeDocument/2006/relationships/image" Target="../media/image75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7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3.jpeg"/><Relationship Id="rId1" Type="http://schemas.openxmlformats.org/officeDocument/2006/relationships/image" Target="../media/image82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5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6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5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6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7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3.jpeg"/><Relationship Id="rId1" Type="http://schemas.openxmlformats.org/officeDocument/2006/relationships/image" Target="../media/image8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100" y="3063875"/>
            <a:ext cx="7010400" cy="669925"/>
          </a:xfrm>
        </p:spPr>
        <p:txBody>
          <a:bodyPr/>
          <a:lstStyle/>
          <a:p>
            <a:pPr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常山纺织智能制造试点项目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19100" y="3906838"/>
            <a:ext cx="11253788" cy="585787"/>
          </a:xfrm>
        </p:spPr>
        <p:txBody>
          <a:bodyPr/>
          <a:lstStyle/>
          <a:p>
            <a:pPr>
              <a:defRPr/>
            </a:pPr>
            <a:r>
              <a:rPr lang="en-US" altLang="zh-CN" sz="3600" b="1" dirty="0">
                <a:solidFill>
                  <a:srgbClr val="006699"/>
                </a:solidFill>
                <a:cs typeface="+mj-cs"/>
              </a:rPr>
              <a:t>MES</a:t>
            </a:r>
            <a:r>
              <a:rPr lang="zh-CN" altLang="en-US" sz="3600" b="1" dirty="0">
                <a:solidFill>
                  <a:srgbClr val="006699"/>
                </a:solidFill>
                <a:cs typeface="+mj-cs"/>
              </a:rPr>
              <a:t>系统操作流程</a:t>
            </a:r>
            <a:endParaRPr lang="zh-CN" altLang="en-US" sz="3600" b="1" dirty="0">
              <a:solidFill>
                <a:srgbClr val="006699"/>
              </a:solidFill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9100" y="5138738"/>
            <a:ext cx="11253788" cy="585787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altLang="zh-CN" b="1" kern="1200" dirty="0">
                <a:solidFill>
                  <a:srgbClr val="666666"/>
                </a:solidFill>
              </a:rPr>
              <a:t>2018.4</a:t>
            </a:r>
            <a:endParaRPr lang="zh-CN" altLang="en-US" dirty="0"/>
          </a:p>
        </p:txBody>
      </p:sp>
      <p:pic>
        <p:nvPicPr>
          <p:cNvPr id="8197" name="图片 14" descr="北明_副本.png"/>
          <p:cNvPicPr>
            <a:picLocks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522288"/>
            <a:ext cx="148272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395288"/>
            <a:ext cx="658813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8191" y="1351711"/>
            <a:ext cx="3821270" cy="4230182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/>
              <a:t>流程说明：</a:t>
            </a:r>
            <a:br>
              <a:rPr lang="en-US" altLang="zh-CN" sz="1600" b="0" dirty="0"/>
            </a:br>
            <a:r>
              <a:rPr lang="en-US" altLang="zh-CN" sz="1600" b="0" dirty="0"/>
              <a:t>P1</a:t>
            </a:r>
            <a:r>
              <a:rPr lang="zh-CN" altLang="en-US" sz="1600" b="0" dirty="0"/>
              <a:t>：车间调度（或值班长）对</a:t>
            </a:r>
            <a:r>
              <a:rPr lang="en-US" altLang="zh-CN" sz="1600" b="0" dirty="0"/>
              <a:t>ERP</a:t>
            </a:r>
            <a:r>
              <a:rPr lang="zh-CN" altLang="en-US" sz="1600" b="0" dirty="0"/>
              <a:t>传递过来的生产订单（调度任务），进行分解，确定</a:t>
            </a:r>
            <a:r>
              <a:rPr lang="zh-CN" altLang="en-US" sz="1600" dirty="0"/>
              <a:t>生产品种、生产数量、生产时间、工作中心、工序、班次、班别</a:t>
            </a:r>
            <a:r>
              <a:rPr lang="zh-CN" altLang="en-US" sz="1600" b="0" dirty="0"/>
              <a:t>，形成车间生产计划</a:t>
            </a:r>
            <a:br>
              <a:rPr lang="en-US" altLang="zh-CN" sz="1600" b="0" dirty="0"/>
            </a:br>
            <a:r>
              <a:rPr lang="en-US" altLang="zh-CN" sz="1600" b="0" dirty="0"/>
              <a:t>P2</a:t>
            </a:r>
            <a:r>
              <a:rPr lang="zh-CN" altLang="en-US" sz="1600" b="0" dirty="0"/>
              <a:t>：车间调度（或值班长）将车间计划分解到设备（或小组），并确定每个设备（或小组）计划生产数量，形成班组计划</a:t>
            </a:r>
            <a:br>
              <a:rPr lang="en-US" altLang="zh-CN" sz="1600" b="0" dirty="0"/>
            </a:br>
            <a:r>
              <a:rPr lang="en-US" altLang="zh-CN" sz="1600" b="0" dirty="0"/>
              <a:t>P3</a:t>
            </a:r>
            <a:r>
              <a:rPr lang="zh-CN" altLang="en-US" sz="1600" b="0" dirty="0"/>
              <a:t>：值班长（或班组长）根据班组计划将人员分配到任务上，形成</a:t>
            </a:r>
            <a:r>
              <a:rPr lang="zh-CN" altLang="en-US" sz="1600" dirty="0"/>
              <a:t>人员</a:t>
            </a:r>
            <a:r>
              <a:rPr lang="zh-CN" altLang="en-US" sz="1600" b="0" dirty="0"/>
              <a:t>计划，并确定人员和机台的对应关系</a:t>
            </a:r>
            <a:endParaRPr lang="zh-CN" altLang="en-US" sz="1600" b="0" dirty="0"/>
          </a:p>
        </p:txBody>
      </p:sp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MES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系统调度任务流程图（整理计划）：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95313" y="1324218"/>
            <a:ext cx="3667125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盘点单操作涉及</a:t>
            </a:r>
            <a:r>
              <a:rPr lang="zh-CN" altLang="en-US" dirty="0"/>
              <a:t>主要用户</a:t>
            </a:r>
            <a:endParaRPr lang="zh-CN" altLang="en-US" dirty="0"/>
          </a:p>
        </p:txBody>
      </p:sp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604737" y="1230910"/>
          <a:ext cx="10583676" cy="324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707"/>
                <a:gridCol w="1274389"/>
                <a:gridCol w="1121822"/>
                <a:gridCol w="2602625"/>
                <a:gridCol w="1462855"/>
                <a:gridCol w="1453880"/>
                <a:gridCol w="162439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角色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MES</a:t>
                      </a:r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系统中的操作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用户测试状况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用户练习状况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支持人员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56388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生产部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车间调度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黄晓磊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董彦喆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张玉倩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填写盘点盘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车间主任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郝洪亮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牛惠齐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王立波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刘朝阳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苏金席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钱华莉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审核工作流程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  <a:buNone/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库管员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填写实际数量过账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2799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库存盘点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库管员</a:t>
            </a:r>
            <a:r>
              <a:rPr lang="zh-CN" altLang="en-US" dirty="0">
                <a:sym typeface="+mn-ea"/>
              </a:rPr>
              <a:t>创建盘点单</a:t>
            </a:r>
            <a:endParaRPr lang="zh-CN" altLang="en-US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57265"/>
            <a:ext cx="12192000" cy="541723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2799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库存盘点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库管员</a:t>
            </a:r>
            <a:r>
              <a:rPr lang="zh-CN" altLang="en-US" dirty="0">
                <a:sym typeface="+mn-ea"/>
              </a:rPr>
              <a:t>录入实际数量，确认过账</a:t>
            </a:r>
            <a:endParaRPr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82041"/>
            <a:ext cx="12192000" cy="563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83318" y="2435053"/>
            <a:ext cx="660400" cy="4572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wrap="none" lIns="0" tIns="0" rIns="0" bIns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1454398" y="2435054"/>
            <a:ext cx="5508000" cy="4572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lIns="180000" tIns="46800" rIns="72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准备织布车间作业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83318" y="1681765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gray">
          <a:xfrm>
            <a:off x="1454398" y="1681765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物料管理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216000" y="593725"/>
            <a:ext cx="11760000" cy="695325"/>
          </a:xfrm>
        </p:spPr>
        <p:txBody>
          <a:bodyPr/>
          <a:lstStyle/>
          <a:p>
            <a:r>
              <a:rPr kumimoji="1" lang="zh-CN" altLang="en-US"/>
              <a:t>内容</a:t>
            </a:r>
            <a:endParaRPr kumimoji="1" lang="zh-CN" alt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883" y="1253731"/>
            <a:ext cx="3852658" cy="21941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447" y="3861433"/>
            <a:ext cx="3859402" cy="2198605"/>
          </a:xfrm>
          <a:prstGeom prst="rect">
            <a:avLst/>
          </a:prstGeom>
        </p:spPr>
      </p:pic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683318" y="3188340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1454398" y="3188341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180000" tIns="46800" rIns="72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整理车间作业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2799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领料核对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值班长、班组长、工人</a:t>
            </a:r>
            <a:r>
              <a:rPr lang="zh-CN" altLang="en-US" dirty="0">
                <a:sym typeface="+mn-ea"/>
              </a:rPr>
              <a:t>领料核对，自动生成物料领用单</a:t>
            </a:r>
            <a:endParaRPr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37798"/>
            <a:ext cx="12192000" cy="5517123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2799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打印整经轴票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落轴工</a:t>
            </a:r>
            <a:r>
              <a:rPr lang="zh-CN" altLang="en-US" dirty="0">
                <a:sym typeface="+mn-ea"/>
              </a:rPr>
              <a:t>打印整经轴票</a:t>
            </a:r>
            <a:endParaRPr lang="zh-CN" altLang="en-US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48979"/>
            <a:ext cx="12192000" cy="29750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250" y="4216398"/>
            <a:ext cx="6173500" cy="2519682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2799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整经记录生成入库单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落轴工</a:t>
            </a:r>
            <a:r>
              <a:rPr lang="zh-CN" altLang="en-US" dirty="0">
                <a:sym typeface="+mn-ea"/>
              </a:rPr>
              <a:t>通过整经记录生成整经入库单</a:t>
            </a:r>
            <a:endParaRPr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56641"/>
            <a:ext cx="12192000" cy="24461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3552"/>
            <a:ext cx="12192000" cy="2790861"/>
          </a:xfrm>
          <a:prstGeom prst="rect">
            <a:avLst/>
          </a:prstGeom>
        </p:spPr>
      </p:pic>
      <p:sp>
        <p:nvSpPr>
          <p:cNvPr id="6" name="箭头: 下 5"/>
          <p:cNvSpPr/>
          <p:nvPr/>
        </p:nvSpPr>
        <p:spPr bwMode="gray">
          <a:xfrm>
            <a:off x="5853684" y="3515453"/>
            <a:ext cx="484632" cy="293496"/>
          </a:xfrm>
          <a:prstGeom prst="downArrow">
            <a:avLst/>
          </a:prstGeom>
          <a:solidFill>
            <a:srgbClr val="FF0066"/>
          </a:solidFill>
          <a:ln>
            <a:noFill/>
          </a:ln>
        </p:spPr>
        <p:txBody>
          <a:bodyPr lIns="180000" tIns="46800" rIns="72000" bIns="46800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2799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任务接收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员工</a:t>
            </a:r>
            <a:r>
              <a:rPr lang="zh-CN" altLang="en-US" dirty="0">
                <a:sym typeface="+mn-ea"/>
              </a:rPr>
              <a:t>接收自己的生产任务，任务从“任务列表”到“待办任务”列表</a:t>
            </a:r>
            <a:endParaRPr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95162"/>
            <a:ext cx="12192000" cy="5733958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2799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完工填报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员工</a:t>
            </a:r>
            <a:r>
              <a:rPr lang="zh-CN" altLang="en-US" dirty="0">
                <a:sym typeface="+mn-ea"/>
              </a:rPr>
              <a:t>录入自己实际完成的数量</a:t>
            </a:r>
            <a:endParaRPr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4654"/>
            <a:ext cx="12192000" cy="4308691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2799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报工审核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值班长</a:t>
            </a:r>
            <a:r>
              <a:rPr lang="zh-CN" altLang="en-US" dirty="0">
                <a:sym typeface="+mn-ea"/>
              </a:rPr>
              <a:t>审核完工数量，选择“通过”报工成功，选择“不通过”返回员工修改。</a:t>
            </a:r>
            <a:endParaRPr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99472"/>
            <a:ext cx="12192000" cy="47298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8191" y="1351710"/>
            <a:ext cx="3821270" cy="3366063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/>
              <a:t>流程说明：</a:t>
            </a:r>
            <a:br>
              <a:rPr lang="en-US" altLang="zh-CN" sz="1600" b="0" dirty="0"/>
            </a:br>
            <a:r>
              <a:rPr lang="en-US" altLang="zh-CN" sz="1600" b="0" dirty="0"/>
              <a:t>P1</a:t>
            </a:r>
            <a:r>
              <a:rPr lang="zh-CN" altLang="en-US" sz="1600" b="0" dirty="0"/>
              <a:t>：车间计划调度（或值班长）根据实际需要直接录入现场调配任务（如穿筘、结经），直接生成班组计划，确定</a:t>
            </a:r>
            <a:r>
              <a:rPr lang="zh-CN" altLang="en-US" sz="1600" dirty="0"/>
              <a:t>生产品种、生产数量、生产时间、工作中心、工序、班次、班别、设备，</a:t>
            </a:r>
            <a:r>
              <a:rPr lang="zh-CN" altLang="en-US" sz="1600" b="0" dirty="0"/>
              <a:t>但现场调配任务必须与</a:t>
            </a:r>
            <a:r>
              <a:rPr lang="en-US" altLang="zh-CN" sz="1600" b="0" dirty="0"/>
              <a:t>ERP</a:t>
            </a:r>
            <a:r>
              <a:rPr lang="zh-CN" altLang="en-US" sz="1600" b="0" dirty="0"/>
              <a:t>传递过来的生产订单号关联</a:t>
            </a:r>
            <a:br>
              <a:rPr lang="en-US" altLang="zh-CN" sz="1600" b="0" dirty="0"/>
            </a:br>
            <a:r>
              <a:rPr lang="en-US" altLang="zh-CN" sz="1600" b="0" dirty="0"/>
              <a:t>P2</a:t>
            </a:r>
            <a:r>
              <a:rPr lang="zh-CN" altLang="en-US" sz="1600" b="0" dirty="0"/>
              <a:t>：值班长（或组长）按班组计划，将人员分配到任务上，形成人员计划，并确定人员和机台的对应关系</a:t>
            </a:r>
            <a:endParaRPr lang="zh-CN" altLang="en-US" sz="1600" b="0" dirty="0"/>
          </a:p>
        </p:txBody>
      </p:sp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MES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系统现场调配任务流程图：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92878" y="1351710"/>
            <a:ext cx="3667125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2799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个人产量审核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员工</a:t>
            </a:r>
            <a:r>
              <a:rPr lang="zh-CN" altLang="en-US" dirty="0">
                <a:sym typeface="+mn-ea"/>
              </a:rPr>
              <a:t>查看自己的产量</a:t>
            </a:r>
            <a:endParaRPr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17197"/>
            <a:ext cx="12192000" cy="5112152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83318" y="2435053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1454398" y="2435054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180000" tIns="46800" rIns="72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准备织布车间作业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83318" y="1681765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gray">
          <a:xfrm>
            <a:off x="1454398" y="1681765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物料管理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216000" y="593725"/>
            <a:ext cx="11760000" cy="695325"/>
          </a:xfrm>
        </p:spPr>
        <p:txBody>
          <a:bodyPr/>
          <a:lstStyle/>
          <a:p>
            <a:r>
              <a:rPr kumimoji="1" lang="zh-CN" altLang="en-US"/>
              <a:t>内容</a:t>
            </a:r>
            <a:endParaRPr kumimoji="1" lang="zh-CN" alt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883" y="1253731"/>
            <a:ext cx="3852658" cy="21941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447" y="3861433"/>
            <a:ext cx="3859402" cy="2198605"/>
          </a:xfrm>
          <a:prstGeom prst="rect">
            <a:avLst/>
          </a:prstGeom>
        </p:spPr>
      </p:pic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683318" y="3188340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1454398" y="3188341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整理车间作业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2799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验布任务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66"/>
                </a:solidFill>
                <a:sym typeface="+mn-ea"/>
              </a:rPr>
              <a:t>验布工</a:t>
            </a:r>
            <a:r>
              <a:rPr lang="zh-CN" altLang="en-US" dirty="0">
                <a:sym typeface="+mn-ea"/>
              </a:rPr>
              <a:t>输入验布人员、位置，扫描布轴条码开始验布</a:t>
            </a:r>
            <a:endParaRPr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20265"/>
            <a:ext cx="12192000" cy="5537735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2799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分等分段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66"/>
                </a:solidFill>
                <a:sym typeface="+mn-ea"/>
              </a:rPr>
              <a:t>验布工</a:t>
            </a:r>
            <a:r>
              <a:rPr lang="zh-CN" altLang="en-US" dirty="0">
                <a:sym typeface="+mn-ea"/>
              </a:rPr>
              <a:t>输入疵点位置、选择疵点名称、打分，最后保存</a:t>
            </a:r>
            <a:endParaRPr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56641"/>
            <a:ext cx="12192000" cy="5607155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2799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分等分段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折布工扫描布轴，进行分等、分段、折布操作</a:t>
            </a:r>
            <a:endParaRPr lang="zh-CN" altLang="en-US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56641"/>
            <a:ext cx="12192000" cy="5635442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2799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分等分段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折布工分等分段结果</a:t>
            </a:r>
            <a:endParaRPr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60705"/>
            <a:ext cx="12192000" cy="5472253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2799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分等分段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折布工</a:t>
            </a:r>
            <a:r>
              <a:rPr lang="zh-CN" altLang="en-US" dirty="0">
                <a:sym typeface="+mn-ea"/>
              </a:rPr>
              <a:t>分段打印标签</a:t>
            </a:r>
            <a:endParaRPr lang="zh-CN" altLang="en-US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28080"/>
            <a:ext cx="12192000" cy="30834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77" y="4311484"/>
            <a:ext cx="3984646" cy="2353893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2799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拼件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拼件工</a:t>
            </a:r>
            <a:r>
              <a:rPr lang="zh-CN" altLang="en-US" dirty="0">
                <a:sym typeface="+mn-ea"/>
              </a:rPr>
              <a:t>拼件</a:t>
            </a:r>
            <a:endParaRPr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69037"/>
            <a:ext cx="12192000" cy="30273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8999"/>
            <a:ext cx="12192000" cy="3121101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2799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拼件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拼件工</a:t>
            </a:r>
            <a:r>
              <a:rPr lang="zh-CN" altLang="en-US" dirty="0">
                <a:sym typeface="+mn-ea"/>
              </a:rPr>
              <a:t>拼件结果</a:t>
            </a:r>
            <a:endParaRPr lang="zh-CN" altLang="en-US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04200"/>
            <a:ext cx="12192000" cy="42496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2799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拼件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拼件工</a:t>
            </a:r>
            <a:r>
              <a:rPr lang="zh-CN" altLang="en-US" dirty="0">
                <a:sym typeface="+mn-ea"/>
              </a:rPr>
              <a:t>打印拼件单</a:t>
            </a:r>
            <a:endParaRPr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9769" y="3494094"/>
            <a:ext cx="3482014" cy="33639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957"/>
            <a:ext cx="12192000" cy="25482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8190" y="1351711"/>
            <a:ext cx="4836097" cy="3973007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/>
              <a:t>流程说明：</a:t>
            </a:r>
            <a:br>
              <a:rPr lang="en-US" altLang="zh-CN" sz="1600" b="0" dirty="0"/>
            </a:br>
            <a:r>
              <a:rPr lang="en-US" altLang="zh-CN" sz="1600" b="0" dirty="0"/>
              <a:t>P1</a:t>
            </a:r>
            <a:r>
              <a:rPr lang="zh-CN" altLang="en-US" sz="1600" b="0" dirty="0"/>
              <a:t>：组长（或员工）根据人员计划接收生产任务</a:t>
            </a:r>
            <a:br>
              <a:rPr lang="en-US" altLang="zh-CN" sz="1600" b="0" dirty="0"/>
            </a:br>
            <a:r>
              <a:rPr lang="en-US" altLang="zh-CN" sz="1600" b="0" dirty="0"/>
              <a:t>P2</a:t>
            </a:r>
            <a:r>
              <a:rPr lang="zh-CN" altLang="en-US" sz="1600" b="0" dirty="0"/>
              <a:t>：组长（或员工）根据生产实际情况录入报工信息，如时间、数量、机台、人员等</a:t>
            </a:r>
            <a:br>
              <a:rPr lang="en-US" altLang="zh-CN" sz="1600" b="0" dirty="0"/>
            </a:br>
            <a:r>
              <a:rPr lang="en-US" altLang="zh-CN" sz="1600" b="0" dirty="0"/>
              <a:t>P3</a:t>
            </a:r>
            <a:r>
              <a:rPr lang="zh-CN" altLang="en-US" sz="1600" b="0" dirty="0"/>
              <a:t>：值班长（或组长）对提交的报工信息进行审核，通过则生效，不通过返回修改</a:t>
            </a:r>
            <a:br>
              <a:rPr lang="en-US" altLang="zh-CN" sz="1600" b="0" dirty="0"/>
            </a:br>
            <a:r>
              <a:rPr lang="en-US" altLang="zh-CN" sz="1600" b="0" dirty="0"/>
              <a:t>P4</a:t>
            </a:r>
            <a:r>
              <a:rPr lang="zh-CN" altLang="en-US" sz="1600" b="0" dirty="0"/>
              <a:t>：车间调度（或值班长）根据生产进度，将已经全部生产完成，不需要再生产的生产订单，更新为完工状态</a:t>
            </a:r>
            <a:endParaRPr lang="zh-CN" altLang="en-US" sz="1600" b="0" dirty="0"/>
          </a:p>
        </p:txBody>
      </p:sp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MES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系统</a:t>
            </a:r>
            <a:r>
              <a:rPr lang="zh-CN" altLang="en-US" sz="2000" kern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生产作业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流程图：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19125" y="1324218"/>
            <a:ext cx="5267325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2799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打包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打包工</a:t>
            </a:r>
            <a:r>
              <a:rPr lang="zh-CN" altLang="en-US" dirty="0">
                <a:sym typeface="+mn-ea"/>
              </a:rPr>
              <a:t>打包，扫描拼件单带出拼件编号</a:t>
            </a:r>
            <a:endParaRPr lang="zh-CN" altLang="en-US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98600"/>
            <a:ext cx="12192000" cy="28608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2799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打包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打包工</a:t>
            </a:r>
            <a:r>
              <a:rPr lang="zh-CN" altLang="en-US" dirty="0">
                <a:sym typeface="+mn-ea"/>
              </a:rPr>
              <a:t>打包，打包结果</a:t>
            </a:r>
            <a:endParaRPr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1761"/>
            <a:ext cx="12192000" cy="5524299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2799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APP</a:t>
            </a:r>
            <a:r>
              <a:rPr lang="zh-CN" altLang="en-US" dirty="0">
                <a:sym typeface="+mn-ea"/>
              </a:rPr>
              <a:t>车间作业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例行任务查看、处理</a:t>
            </a:r>
            <a:endParaRPr lang="zh-CN" altLang="en-US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48" y="1056641"/>
            <a:ext cx="3263264" cy="58013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907" y="1056640"/>
            <a:ext cx="3263264" cy="58013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267" y="1056640"/>
            <a:ext cx="3263265" cy="580136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2799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APP</a:t>
            </a:r>
            <a:r>
              <a:rPr lang="zh-CN" altLang="en-US" dirty="0">
                <a:sym typeface="+mn-ea"/>
              </a:rPr>
              <a:t>车间作业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例行任务查看、处理</a:t>
            </a:r>
            <a:endParaRPr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08" y="1056641"/>
            <a:ext cx="3263264" cy="58013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228" y="1056640"/>
            <a:ext cx="3263264" cy="580135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00" y="1056639"/>
            <a:ext cx="3263264" cy="5801359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2799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APP</a:t>
            </a:r>
            <a:r>
              <a:rPr lang="zh-CN" altLang="en-US" dirty="0">
                <a:sym typeface="+mn-ea"/>
              </a:rPr>
              <a:t>车间作业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查看报工历史记录</a:t>
            </a:r>
            <a:endParaRPr lang="zh-CN" altLang="en-US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548" y="1056640"/>
            <a:ext cx="3263264" cy="58013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28" y="1056641"/>
            <a:ext cx="3263264" cy="5801359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2799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APP</a:t>
            </a:r>
            <a:r>
              <a:rPr lang="zh-CN" altLang="en-US" dirty="0">
                <a:sym typeface="+mn-ea"/>
              </a:rPr>
              <a:t>车间作业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领料核对</a:t>
            </a:r>
            <a:endParaRPr lang="zh-CN" altLang="en-US" dirty="0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28" y="1056641"/>
            <a:ext cx="3263264" cy="58013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268" y="1056640"/>
            <a:ext cx="3263264" cy="5801359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 bwMode="auto">
          <a:xfrm>
            <a:off x="260350" y="1973263"/>
            <a:ext cx="11564938" cy="208915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6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7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948358" y="3203669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1.2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1719438" y="3203670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物料管理流程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948358" y="2450381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gray">
          <a:xfrm>
            <a:off x="1719438" y="2450381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6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计划调度流程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216000" y="593725"/>
            <a:ext cx="11760000" cy="695325"/>
          </a:xfrm>
        </p:spPr>
        <p:txBody>
          <a:bodyPr/>
          <a:lstStyle/>
          <a:p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883" y="1253731"/>
            <a:ext cx="3852658" cy="21941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447" y="3861433"/>
            <a:ext cx="3859402" cy="2198605"/>
          </a:xfrm>
          <a:prstGeom prst="rect">
            <a:avLst/>
          </a:prstGeom>
        </p:spPr>
      </p:pic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173118" y="1661889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944198" y="1661889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系统整体业务流程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sz="1500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67887" y="1087853"/>
            <a:ext cx="5641760" cy="369331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800" b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流程说明：</a:t>
            </a:r>
            <a:endParaRPr lang="en-US" altLang="zh-CN" sz="1800" b="0" dirty="0">
              <a:solidFill>
                <a:srgbClr val="0066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  <a:p>
            <a:br>
              <a:rPr lang="en-US" altLang="zh-CN" sz="1800" b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</a:br>
            <a:r>
              <a:rPr lang="en-US" altLang="zh-CN" sz="1800" b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P1</a:t>
            </a:r>
            <a:r>
              <a:rPr lang="zh-CN" altLang="en-US" sz="1800" b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：车间计划调度：</a:t>
            </a:r>
            <a:r>
              <a:rPr lang="zh-CN" altLang="en-US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根据生产需要录入棉纱调拨单，确定调拨申请数量；</a:t>
            </a:r>
            <a:endParaRPr lang="en-US" altLang="zh-CN" sz="18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  <a:p>
            <a:br>
              <a:rPr lang="en-US" altLang="zh-CN" sz="1800" b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</a:br>
            <a:r>
              <a:rPr lang="en-US" altLang="zh-CN" sz="1800" b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P2</a:t>
            </a:r>
            <a:r>
              <a:rPr lang="zh-CN" altLang="en-US" sz="1800" b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：棉纱仓库管员：</a:t>
            </a:r>
            <a:r>
              <a:rPr lang="zh-CN" altLang="en-US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根据</a:t>
            </a:r>
            <a:r>
              <a: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MES</a:t>
            </a:r>
            <a:r>
              <a:rPr lang="zh-CN" altLang="en-US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中的棉纱调拨单，录入实际数量；</a:t>
            </a:r>
            <a:endParaRPr lang="en-US" altLang="zh-CN" sz="18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  <a:p>
            <a:endParaRPr lang="zh-CN" altLang="en-US" sz="18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  <a:p>
            <a:r>
              <a:rPr lang="en-US" altLang="zh-CN" sz="1800" b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P3</a:t>
            </a:r>
            <a:r>
              <a:rPr lang="zh-CN" altLang="en-US" sz="1800" b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：储纱间库管员：</a:t>
            </a:r>
            <a:r>
              <a:rPr lang="zh-CN" altLang="en-US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和棉纱仓库管员进行实物交接，确认交接数量；</a:t>
            </a:r>
            <a:endParaRPr lang="en-US" altLang="zh-CN" sz="18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  <a:p>
            <a:br>
              <a:rPr lang="en-US" altLang="zh-CN" sz="1800" b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</a:br>
            <a:r>
              <a:rPr lang="en-US" altLang="zh-CN" sz="1800" b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P4</a:t>
            </a:r>
            <a:r>
              <a:rPr lang="zh-CN" altLang="en-US" sz="1800" b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：储纱间仓库管员：</a:t>
            </a:r>
            <a:r>
              <a:rPr lang="zh-CN" altLang="en-US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根据实物交接的数量，在</a:t>
            </a:r>
            <a:r>
              <a: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MES</a:t>
            </a:r>
            <a:r>
              <a:rPr lang="zh-CN" altLang="en-US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棉纱调拨单中确认实际数量，并过帐棉纱调拨单。</a:t>
            </a:r>
            <a:endParaRPr kumimoji="1" lang="zh-CN" altLang="en-US" sz="18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147" name="Object 3"/>
          <p:cNvGraphicFramePr/>
          <p:nvPr/>
        </p:nvGraphicFramePr>
        <p:xfrm>
          <a:off x="735013" y="1331326"/>
          <a:ext cx="4205287" cy="514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2" name="" r:id="rId1" imgW="4041140" imgH="5090160" progId="">
                  <p:embed/>
                </p:oleObj>
              </mc:Choice>
              <mc:Fallback>
                <p:oleObj name="" r:id="rId1" imgW="4041140" imgH="5090160" progId="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13" y="1331326"/>
                        <a:ext cx="4205287" cy="5141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59202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棉纱调拨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59202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棉纱领用</a:t>
            </a:r>
            <a:endParaRPr lang="zh-CN" altLang="en-US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dirty="0">
              <a:sym typeface="+mn-ea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6067887" y="1087853"/>
            <a:ext cx="5641760" cy="362596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zh-CN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algn="ctr"/>
            <a:r>
              <a:rPr lang="zh-CN" altLang="en-US" sz="1800" b="0" dirty="0"/>
              <a:t>流程说明：</a:t>
            </a:r>
            <a:endParaRPr lang="en-US" altLang="zh-CN" sz="1800" b="0" dirty="0"/>
          </a:p>
          <a:p>
            <a:br>
              <a:rPr lang="en-US" altLang="zh-CN" sz="1800" b="0" dirty="0"/>
            </a:br>
            <a:r>
              <a:rPr lang="en-US" altLang="zh-CN" sz="1800" b="0" dirty="0"/>
              <a:t>P1</a:t>
            </a:r>
            <a:r>
              <a:rPr lang="zh-CN" altLang="en-US" sz="1800" b="0" dirty="0"/>
              <a:t>：整经或织布领料人员：</a:t>
            </a:r>
            <a:r>
              <a:rPr lang="zh-CN" altLang="en-US" sz="1800" b="0" dirty="0">
                <a:solidFill>
                  <a:schemeClr val="tx1"/>
                </a:solidFill>
              </a:rPr>
              <a:t>根据生产任务录入领料单（领料必须明确生产订单，系统可根据</a:t>
            </a:r>
            <a:r>
              <a:rPr lang="en-US" altLang="zh-CN" sz="1800" b="0" dirty="0">
                <a:solidFill>
                  <a:schemeClr val="tx1"/>
                </a:solidFill>
              </a:rPr>
              <a:t>BOM</a:t>
            </a:r>
            <a:r>
              <a:rPr lang="zh-CN" altLang="en-US" sz="1800" b="0" dirty="0">
                <a:solidFill>
                  <a:schemeClr val="tx1"/>
                </a:solidFill>
              </a:rPr>
              <a:t>给出建议领料数量）；</a:t>
            </a:r>
            <a:endParaRPr lang="en-US" altLang="zh-CN" sz="1800" b="0" dirty="0">
              <a:solidFill>
                <a:schemeClr val="tx1"/>
              </a:solidFill>
            </a:endParaRPr>
          </a:p>
          <a:p>
            <a:br>
              <a:rPr lang="en-US" altLang="zh-CN" sz="1800" b="0" dirty="0">
                <a:solidFill>
                  <a:schemeClr val="tx1"/>
                </a:solidFill>
              </a:rPr>
            </a:br>
            <a:r>
              <a:rPr lang="en-US" altLang="zh-CN" sz="1800" b="0" dirty="0"/>
              <a:t>P2:</a:t>
            </a:r>
            <a:r>
              <a:rPr lang="zh-CN" altLang="en-US" sz="1800" b="0" dirty="0"/>
              <a:t>领料人员：</a:t>
            </a:r>
            <a:r>
              <a:rPr lang="zh-CN" altLang="en-US" sz="1800" b="0" dirty="0">
                <a:solidFill>
                  <a:schemeClr val="tx1"/>
                </a:solidFill>
              </a:rPr>
              <a:t>去仓库领料，与储纱间库管员进行实物交接；</a:t>
            </a:r>
            <a:endParaRPr lang="en-US" altLang="zh-CN" sz="1800" b="0" dirty="0">
              <a:solidFill>
                <a:schemeClr val="tx1"/>
              </a:solidFill>
            </a:endParaRPr>
          </a:p>
          <a:p>
            <a:br>
              <a:rPr lang="en-US" altLang="zh-CN" sz="1800" b="0" dirty="0"/>
            </a:br>
            <a:r>
              <a:rPr lang="en-US" altLang="zh-CN" sz="1800" b="0" dirty="0"/>
              <a:t>P3:</a:t>
            </a:r>
            <a:r>
              <a:rPr lang="zh-CN" altLang="en-US" sz="1800" b="0" dirty="0"/>
              <a:t>库管人员：</a:t>
            </a:r>
            <a:r>
              <a:rPr lang="zh-CN" altLang="en-US" sz="1800" b="0" dirty="0">
                <a:solidFill>
                  <a:schemeClr val="tx1"/>
                </a:solidFill>
              </a:rPr>
              <a:t>录入实际数量；</a:t>
            </a:r>
            <a:endParaRPr lang="en-US" altLang="zh-CN" sz="1800" b="0" dirty="0">
              <a:solidFill>
                <a:schemeClr val="tx1"/>
              </a:solidFill>
            </a:endParaRPr>
          </a:p>
          <a:p>
            <a:endParaRPr lang="zh-CN" altLang="en-US" sz="1800" b="0" dirty="0">
              <a:solidFill>
                <a:schemeClr val="tx1"/>
              </a:solidFill>
            </a:endParaRPr>
          </a:p>
          <a:p>
            <a:r>
              <a:rPr sz="1800" b="0" dirty="0">
                <a:sym typeface="+mn-ea"/>
              </a:rPr>
              <a:t>P4:</a:t>
            </a:r>
            <a:r>
              <a:rPr lang="zh-CN" altLang="en-US" sz="1800" b="0" dirty="0">
                <a:sym typeface="+mn-ea"/>
              </a:rPr>
              <a:t>储纱间库管员：</a:t>
            </a:r>
            <a:r>
              <a:rPr lang="zh-CN" altLang="en-US" sz="1800" b="0" dirty="0">
                <a:solidFill>
                  <a:schemeClr val="tx1"/>
                </a:solidFill>
                <a:sym typeface="+mn-ea"/>
              </a:rPr>
              <a:t>根据实物交接的数量，在棉纱领料单中确认实际数量，并过帐棉纱领料单。</a:t>
            </a:r>
            <a:endParaRPr lang="zh-CN" altLang="en-US" sz="1800" b="0" dirty="0">
              <a:solidFill>
                <a:schemeClr val="tx1"/>
              </a:solidFill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1484883" y="1281318"/>
          <a:ext cx="3524250" cy="524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5" name="" r:id="rId1" imgW="2808605" imgH="4919980" progId="">
                  <p:embed/>
                </p:oleObj>
              </mc:Choice>
              <mc:Fallback>
                <p:oleObj name="" r:id="rId1" imgW="2808605" imgH="4919980" progId="">
                  <p:embed/>
                  <p:pic>
                    <p:nvPicPr>
                      <p:cNvPr id="0" name="对象 5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4883" y="1281318"/>
                        <a:ext cx="3524250" cy="52419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dirty="0">
              <a:sym typeface="+mn-ea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067886" y="1087853"/>
            <a:ext cx="5641761" cy="28428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zh-CN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algn="ctr"/>
            <a:r>
              <a:rPr lang="zh-CN" altLang="en-US" sz="1800" b="0" dirty="0"/>
              <a:t>流程说明：</a:t>
            </a:r>
            <a:endParaRPr lang="en-US" altLang="zh-CN" sz="1800" b="0" dirty="0"/>
          </a:p>
          <a:p>
            <a:br>
              <a:rPr lang="en-US" altLang="zh-CN" sz="1800" b="0" dirty="0"/>
            </a:br>
            <a:r>
              <a:rPr lang="en-US" altLang="zh-CN" sz="1800" b="0" dirty="0"/>
              <a:t>P1</a:t>
            </a:r>
            <a:r>
              <a:rPr lang="zh-CN" altLang="en-US" sz="1800" b="0" dirty="0"/>
              <a:t>：值班长（或落轴工）：</a:t>
            </a:r>
            <a:r>
              <a:rPr lang="zh-CN" altLang="en-US" sz="1800" b="0" dirty="0">
                <a:solidFill>
                  <a:schemeClr val="tx1"/>
                </a:solidFill>
              </a:rPr>
              <a:t>根据实际情况录入完工入库单（完工入库必须明确生产订单）</a:t>
            </a:r>
            <a:r>
              <a:rPr lang="en-US" altLang="zh-CN" sz="1800" b="0" dirty="0">
                <a:solidFill>
                  <a:schemeClr val="tx1"/>
                </a:solidFill>
              </a:rPr>
              <a:t>;</a:t>
            </a:r>
            <a:endParaRPr lang="en-US" altLang="zh-CN" sz="1800" b="0" dirty="0">
              <a:solidFill>
                <a:schemeClr val="tx1"/>
              </a:solidFill>
            </a:endParaRPr>
          </a:p>
          <a:p>
            <a:br>
              <a:rPr lang="en-US" altLang="zh-CN" sz="1800" b="0" dirty="0"/>
            </a:br>
            <a:r>
              <a:rPr lang="en-US" altLang="zh-CN" sz="1800" b="0" dirty="0"/>
              <a:t>P2</a:t>
            </a:r>
            <a:r>
              <a:rPr lang="zh-CN" altLang="en-US" sz="1800" b="0" dirty="0"/>
              <a:t>：值班长（或落轴工）：</a:t>
            </a:r>
            <a:r>
              <a:rPr lang="zh-CN" altLang="en-US" sz="1800" b="0" dirty="0">
                <a:solidFill>
                  <a:schemeClr val="tx1"/>
                </a:solidFill>
              </a:rPr>
              <a:t>与库管员进行实物交接；</a:t>
            </a:r>
            <a:endParaRPr lang="en-US" altLang="zh-CN" sz="1800" b="0" dirty="0">
              <a:solidFill>
                <a:schemeClr val="tx1"/>
              </a:solidFill>
            </a:endParaRPr>
          </a:p>
          <a:p>
            <a:br>
              <a:rPr lang="en-US" altLang="zh-CN" sz="1800" b="0" dirty="0"/>
            </a:br>
            <a:r>
              <a:rPr lang="en-US" altLang="zh-CN" sz="1800" b="0" dirty="0"/>
              <a:t>P3</a:t>
            </a:r>
            <a:r>
              <a:rPr lang="zh-CN" altLang="en-US" sz="1800" b="0" dirty="0"/>
              <a:t>：库管员：</a:t>
            </a:r>
            <a:r>
              <a:rPr lang="zh-CN" altLang="en-US" sz="1800" b="0" dirty="0">
                <a:solidFill>
                  <a:schemeClr val="tx1"/>
                </a:solidFill>
              </a:rPr>
              <a:t>根据实物交接的数量，在完工入库单中确认实际数量，并过帐完工入库单。</a:t>
            </a:r>
            <a:endParaRPr lang="zh-CN" altLang="en-US" sz="1800" b="0" dirty="0">
              <a:solidFill>
                <a:schemeClr val="tx1"/>
              </a:solidFill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1522982" y="1323975"/>
          <a:ext cx="3448050" cy="471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9" name="" r:id="rId1" imgW="2808605" imgH="3981450" progId="">
                  <p:embed/>
                </p:oleObj>
              </mc:Choice>
              <mc:Fallback>
                <p:oleObj name="" r:id="rId1" imgW="2808605" imgH="3981450" progId="">
                  <p:embed/>
                  <p:pic>
                    <p:nvPicPr>
                      <p:cNvPr id="0" name="对象 4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2982" y="1323975"/>
                        <a:ext cx="3448050" cy="4718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59202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半成品入库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经轴入库、浆轴入库、布轴入库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半成品领用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经轴领用、浆轴领用、布轴领用</a:t>
            </a:r>
            <a:endParaRPr lang="zh-CN" altLang="en-US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sz="1500" dirty="0">
              <a:sym typeface="+mn-ea"/>
            </a:endParaRPr>
          </a:p>
          <a:p>
            <a:pPr marL="0" indent="0">
              <a:buNone/>
            </a:pPr>
            <a:endParaRPr lang="zh-CN" altLang="en-US" sz="1500" dirty="0">
              <a:sym typeface="+mn-ea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6095999" y="976312"/>
            <a:ext cx="5613647" cy="39084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zh-CN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algn="ctr"/>
            <a:r>
              <a:rPr lang="zh-CN" altLang="en-US" sz="1800" b="0" dirty="0"/>
              <a:t>流程说明：</a:t>
            </a:r>
            <a:endParaRPr lang="en-US" altLang="zh-CN" sz="1800" b="0" dirty="0"/>
          </a:p>
          <a:p>
            <a:br>
              <a:rPr lang="en-US" altLang="zh-CN" sz="1800" b="0" dirty="0"/>
            </a:br>
            <a:r>
              <a:rPr lang="en-US" altLang="zh-CN" sz="1800" b="0" dirty="0"/>
              <a:t>P1</a:t>
            </a:r>
            <a:r>
              <a:rPr lang="zh-CN" altLang="en-US" sz="1800" b="0" dirty="0"/>
              <a:t>：整经或织布领料人员：</a:t>
            </a:r>
            <a:r>
              <a:rPr lang="zh-CN" altLang="en-US" sz="1800" b="0" dirty="0">
                <a:solidFill>
                  <a:schemeClr val="tx1"/>
                </a:solidFill>
              </a:rPr>
              <a:t>根据生产任务录入领料单（领料必须明确生产订单，系统可根据</a:t>
            </a:r>
            <a:r>
              <a:rPr lang="en-US" altLang="zh-CN" sz="1800" b="0" dirty="0">
                <a:solidFill>
                  <a:schemeClr val="tx1"/>
                </a:solidFill>
              </a:rPr>
              <a:t>BOM</a:t>
            </a:r>
            <a:r>
              <a:rPr lang="zh-CN" altLang="en-US" sz="1800" b="0" dirty="0">
                <a:solidFill>
                  <a:schemeClr val="tx1"/>
                </a:solidFill>
              </a:rPr>
              <a:t>给出建议领料数量）</a:t>
            </a:r>
            <a:r>
              <a:rPr lang="en-US" altLang="zh-CN" sz="1800" b="0" dirty="0">
                <a:solidFill>
                  <a:schemeClr val="tx1"/>
                </a:solidFill>
              </a:rPr>
              <a:t>;</a:t>
            </a:r>
            <a:endParaRPr lang="en-US" altLang="zh-CN" sz="1800" b="0" dirty="0">
              <a:solidFill>
                <a:schemeClr val="tx1"/>
              </a:solidFill>
            </a:endParaRPr>
          </a:p>
          <a:p>
            <a:br>
              <a:rPr lang="en-US" altLang="zh-CN" sz="1800" b="0" dirty="0">
                <a:solidFill>
                  <a:schemeClr val="tx1"/>
                </a:solidFill>
              </a:rPr>
            </a:br>
            <a:r>
              <a:rPr lang="en-US" altLang="zh-CN" sz="1800" b="0" dirty="0"/>
              <a:t>P2</a:t>
            </a:r>
            <a:r>
              <a:rPr lang="zh-CN" altLang="en-US" sz="1800" b="0" dirty="0"/>
              <a:t>：领料人员：</a:t>
            </a:r>
            <a:r>
              <a:rPr lang="zh-CN" altLang="en-US" sz="1800" b="0" dirty="0">
                <a:solidFill>
                  <a:schemeClr val="tx1"/>
                </a:solidFill>
              </a:rPr>
              <a:t>去仓库领料，与储纱间库管员进行实物交接；</a:t>
            </a:r>
            <a:endParaRPr lang="en-US" altLang="zh-CN" sz="1800" b="0" dirty="0">
              <a:solidFill>
                <a:schemeClr val="tx1"/>
              </a:solidFill>
            </a:endParaRPr>
          </a:p>
          <a:p>
            <a:br>
              <a:rPr lang="en-US" altLang="zh-CN" sz="1800" b="0" dirty="0"/>
            </a:br>
            <a:r>
              <a:rPr lang="en-US" altLang="zh-CN" sz="1800" b="0" dirty="0"/>
              <a:t>P3</a:t>
            </a:r>
            <a:r>
              <a:rPr lang="zh-CN" altLang="en-US" sz="1800" b="0" dirty="0"/>
              <a:t>：库管员：</a:t>
            </a:r>
            <a:r>
              <a:rPr lang="zh-CN" altLang="en-US" sz="1800" b="0" dirty="0">
                <a:solidFill>
                  <a:schemeClr val="tx1"/>
                </a:solidFill>
              </a:rPr>
              <a:t>录入实际数量；</a:t>
            </a:r>
            <a:endParaRPr lang="en-US" altLang="zh-CN" sz="1800" b="0" dirty="0">
              <a:solidFill>
                <a:schemeClr val="tx1"/>
              </a:solidFill>
            </a:endParaRPr>
          </a:p>
          <a:p>
            <a:endParaRPr lang="zh-CN" altLang="en-US" sz="1800" b="0" dirty="0">
              <a:solidFill>
                <a:schemeClr val="tx1"/>
              </a:solidFill>
            </a:endParaRPr>
          </a:p>
          <a:p>
            <a:r>
              <a:rPr sz="1800" b="0" dirty="0"/>
              <a:t>P4</a:t>
            </a:r>
            <a:r>
              <a:rPr lang="zh-CN" altLang="en-US" sz="1800" b="0" dirty="0"/>
              <a:t>：经轴、浆轴、布轴库管员：</a:t>
            </a:r>
            <a:r>
              <a:rPr lang="zh-CN" altLang="en-US" sz="1800" b="0" dirty="0">
                <a:solidFill>
                  <a:schemeClr val="tx1"/>
                </a:solidFill>
              </a:rPr>
              <a:t>根据实物交接的数量，在半成品领料单中确认实际数量，并过帐半成品领料单。</a:t>
            </a:r>
            <a:endParaRPr lang="zh-CN" altLang="en-US" sz="1800" b="0" dirty="0">
              <a:solidFill>
                <a:schemeClr val="tx1"/>
              </a:solidFill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1905635" y="1323975"/>
          <a:ext cx="2948940" cy="4860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3" name="" r:id="rId1" imgW="2808605" imgH="4919980" progId="">
                  <p:embed/>
                </p:oleObj>
              </mc:Choice>
              <mc:Fallback>
                <p:oleObj name="" r:id="rId1" imgW="2808605" imgH="4919980" progId="">
                  <p:embed/>
                  <p:pic>
                    <p:nvPicPr>
                      <p:cNvPr id="0" name="对象 3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635" y="1323975"/>
                        <a:ext cx="2948940" cy="48602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2799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库存盘点</a:t>
            </a:r>
            <a:endParaRPr lang="zh-CN" altLang="en-US" dirty="0">
              <a:sym typeface="+mn-ea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6096000" y="976312"/>
            <a:ext cx="5598160" cy="34720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zh-CN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lvl="0" algn="ctr"/>
            <a:r>
              <a:rPr lang="zh-CN" altLang="en-US" b="0" dirty="0"/>
              <a:t>流程说明：</a:t>
            </a:r>
            <a:endParaRPr lang="en-US" altLang="zh-CN" b="0" dirty="0"/>
          </a:p>
          <a:p>
            <a:pPr lvl="0"/>
            <a:br>
              <a:rPr lang="en-US" altLang="zh-CN" sz="1800" b="0" dirty="0"/>
            </a:br>
            <a:r>
              <a:rPr lang="en-US" altLang="zh-CN" sz="1800" b="0" dirty="0"/>
              <a:t>P1</a:t>
            </a:r>
            <a:r>
              <a:rPr lang="zh-CN" altLang="en-US" sz="1800" b="0" dirty="0"/>
              <a:t>：仓库库管员：</a:t>
            </a:r>
            <a:r>
              <a:rPr lang="zh-CN" altLang="zh-CN" sz="1800" b="0" dirty="0">
                <a:solidFill>
                  <a:schemeClr val="tx1"/>
                </a:solidFill>
              </a:rPr>
              <a:t>需要盘点的仓库在</a:t>
            </a:r>
            <a:r>
              <a:rPr lang="en-US" altLang="zh-CN" sz="1800" b="0" dirty="0">
                <a:solidFill>
                  <a:schemeClr val="tx1"/>
                </a:solidFill>
              </a:rPr>
              <a:t>MES</a:t>
            </a:r>
            <a:r>
              <a:rPr lang="zh-CN" altLang="zh-CN" sz="1800" b="0" dirty="0">
                <a:solidFill>
                  <a:schemeClr val="tx1"/>
                </a:solidFill>
              </a:rPr>
              <a:t>系统中生成盘点清单</a:t>
            </a:r>
            <a:r>
              <a:rPr lang="zh-CN" altLang="en-US" sz="1800" b="0" dirty="0">
                <a:solidFill>
                  <a:schemeClr val="tx1"/>
                </a:solidFill>
              </a:rPr>
              <a:t>；</a:t>
            </a:r>
            <a:endParaRPr lang="en-US" altLang="zh-CN" sz="1800" b="0" dirty="0">
              <a:solidFill>
                <a:schemeClr val="tx1"/>
              </a:solidFill>
            </a:endParaRPr>
          </a:p>
          <a:p>
            <a:pPr lvl="0"/>
            <a:br>
              <a:rPr lang="zh-CN" altLang="zh-CN" sz="1800" b="0" dirty="0"/>
            </a:br>
            <a:r>
              <a:rPr lang="en-US" altLang="zh-CN" sz="1800" b="0" dirty="0"/>
              <a:t>P2</a:t>
            </a:r>
            <a:r>
              <a:rPr lang="zh-CN" altLang="en-US" sz="1800" b="0" dirty="0"/>
              <a:t>：仓库库管员：</a:t>
            </a:r>
            <a:r>
              <a:rPr lang="zh-CN" altLang="zh-CN" sz="1800" b="0" dirty="0">
                <a:solidFill>
                  <a:schemeClr val="tx1"/>
                </a:solidFill>
              </a:rPr>
              <a:t>进行实物盘点，并记录实盘数量</a:t>
            </a:r>
            <a:r>
              <a:rPr lang="zh-CN" altLang="en-US" sz="1800" b="0" dirty="0">
                <a:solidFill>
                  <a:schemeClr val="tx1"/>
                </a:solidFill>
              </a:rPr>
              <a:t>；</a:t>
            </a:r>
            <a:endParaRPr lang="en-US" altLang="zh-CN" sz="1800" b="0" dirty="0">
              <a:solidFill>
                <a:schemeClr val="tx1"/>
              </a:solidFill>
            </a:endParaRPr>
          </a:p>
          <a:p>
            <a:pPr lvl="0"/>
            <a:br>
              <a:rPr lang="zh-CN" altLang="zh-CN" sz="1800" b="0" dirty="0"/>
            </a:br>
            <a:r>
              <a:rPr lang="en-US" altLang="zh-CN" sz="1800" b="0" dirty="0"/>
              <a:t>P3</a:t>
            </a:r>
            <a:r>
              <a:rPr lang="zh-CN" altLang="en-US" sz="1800" b="0" dirty="0"/>
              <a:t>：仓库库管员：</a:t>
            </a:r>
            <a:r>
              <a:rPr lang="zh-CN" altLang="zh-CN" sz="1800" b="0" dirty="0">
                <a:solidFill>
                  <a:schemeClr val="tx1"/>
                </a:solidFill>
              </a:rPr>
              <a:t>在</a:t>
            </a:r>
            <a:r>
              <a:rPr lang="en-US" altLang="zh-CN" sz="1800" b="0" dirty="0">
                <a:solidFill>
                  <a:schemeClr val="tx1"/>
                </a:solidFill>
              </a:rPr>
              <a:t>MES</a:t>
            </a:r>
            <a:r>
              <a:rPr lang="zh-CN" altLang="zh-CN" sz="1800" b="0" dirty="0">
                <a:solidFill>
                  <a:schemeClr val="tx1"/>
                </a:solidFill>
              </a:rPr>
              <a:t>系统中录入实盘数之后过账，系统自动生成盘点差异数</a:t>
            </a:r>
            <a:r>
              <a:rPr lang="zh-CN" altLang="en-US" sz="1800" b="0" dirty="0">
                <a:solidFill>
                  <a:schemeClr val="tx1"/>
                </a:solidFill>
              </a:rPr>
              <a:t>。</a:t>
            </a:r>
            <a:br>
              <a:rPr lang="zh-CN" altLang="zh-CN" sz="1800" b="0" dirty="0"/>
            </a:br>
            <a:endParaRPr lang="zh-CN" altLang="en-US" sz="1800" b="0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2175193" y="1323975"/>
          <a:ext cx="1961515" cy="4839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7" name="" r:id="rId1" imgW="1567815" imgH="3867785" progId="">
                  <p:embed/>
                </p:oleObj>
              </mc:Choice>
              <mc:Fallback>
                <p:oleObj name="" r:id="rId1" imgW="1567815" imgH="3867785" progId="">
                  <p:embed/>
                  <p:pic>
                    <p:nvPicPr>
                      <p:cNvPr id="0" name="内容占位符 6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5193" y="1323975"/>
                        <a:ext cx="1961515" cy="48393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成品入库</a:t>
            </a:r>
            <a:endParaRPr lang="zh-CN" altLang="en-US" dirty="0">
              <a:sym typeface="+mn-ea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096000" y="976312"/>
            <a:ext cx="5668961" cy="2912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zh-CN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algn="ctr"/>
            <a:r>
              <a:rPr lang="zh-CN" altLang="en-US" sz="1800" b="0" dirty="0"/>
              <a:t>流程说明：</a:t>
            </a:r>
            <a:endParaRPr lang="en-US" altLang="zh-CN" sz="1800" b="0" dirty="0"/>
          </a:p>
          <a:p>
            <a:br>
              <a:rPr lang="en-US" altLang="zh-CN" sz="1800" b="0" dirty="0"/>
            </a:br>
            <a:r>
              <a:rPr lang="en-US" altLang="zh-CN" sz="1800" b="0" dirty="0"/>
              <a:t>P1</a:t>
            </a:r>
            <a:r>
              <a:rPr lang="zh-CN" altLang="en-US" sz="1800" b="0" dirty="0"/>
              <a:t>：值班长：</a:t>
            </a:r>
            <a:r>
              <a:rPr lang="zh-CN" altLang="en-US" sz="1800" b="0" dirty="0">
                <a:solidFill>
                  <a:schemeClr val="tx1"/>
                </a:solidFill>
              </a:rPr>
              <a:t>根据实际情况录入成品完工入库单（完工入库必须明确生产订单）；</a:t>
            </a:r>
            <a:endParaRPr lang="en-US" altLang="zh-CN" sz="1800" b="0" dirty="0">
              <a:solidFill>
                <a:schemeClr val="tx1"/>
              </a:solidFill>
            </a:endParaRPr>
          </a:p>
          <a:p>
            <a:br>
              <a:rPr lang="en-US" altLang="zh-CN" sz="1800" b="0" dirty="0"/>
            </a:br>
            <a:r>
              <a:rPr lang="en-US" altLang="zh-CN" sz="1800" b="0" dirty="0"/>
              <a:t>P2</a:t>
            </a:r>
            <a:r>
              <a:rPr lang="zh-CN" altLang="en-US" sz="1800" b="0" dirty="0"/>
              <a:t>：值班长（或落轴工）：</a:t>
            </a:r>
            <a:r>
              <a:rPr lang="zh-CN" altLang="en-US" sz="1800" b="0" dirty="0">
                <a:solidFill>
                  <a:schemeClr val="tx1"/>
                </a:solidFill>
              </a:rPr>
              <a:t>与库管员进行实物交接；</a:t>
            </a:r>
            <a:endParaRPr lang="en-US" altLang="zh-CN" sz="1800" b="0" dirty="0">
              <a:solidFill>
                <a:schemeClr val="tx1"/>
              </a:solidFill>
            </a:endParaRPr>
          </a:p>
          <a:p>
            <a:br>
              <a:rPr lang="en-US" altLang="zh-CN" sz="1800" b="0" dirty="0"/>
            </a:br>
            <a:r>
              <a:rPr lang="en-US" altLang="zh-CN" sz="1800" b="0" dirty="0"/>
              <a:t>P3</a:t>
            </a:r>
            <a:r>
              <a:rPr lang="zh-CN" altLang="en-US" sz="1800" b="0" dirty="0"/>
              <a:t>：库管员：</a:t>
            </a:r>
            <a:r>
              <a:rPr lang="zh-CN" altLang="en-US" sz="1800" b="0" dirty="0">
                <a:solidFill>
                  <a:schemeClr val="tx1"/>
                </a:solidFill>
              </a:rPr>
              <a:t>根据实物交接的数量，在成品完工入库单中确认实际数量，并过帐成品完工入库单。</a:t>
            </a:r>
            <a:endParaRPr lang="zh-CN" altLang="en-US" sz="1800" b="0" dirty="0">
              <a:solidFill>
                <a:schemeClr val="tx1"/>
              </a:solidFill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561148" y="1323975"/>
          <a:ext cx="3189605" cy="4521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1" name="" r:id="rId1" imgW="2808605" imgH="3981450" progId="">
                  <p:embed/>
                </p:oleObj>
              </mc:Choice>
              <mc:Fallback>
                <p:oleObj name="" r:id="rId1" imgW="2808605" imgH="3981450" progId="">
                  <p:embed/>
                  <p:pic>
                    <p:nvPicPr>
                      <p:cNvPr id="0" name="内容占位符 3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1148" y="1323975"/>
                        <a:ext cx="3189605" cy="45218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83318" y="2435053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zh-CN" sz="18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18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1454398" y="2435054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8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各角色职责与操作流程</a:t>
            </a:r>
            <a:endParaRPr lang="zh-CN" altLang="en-US" sz="18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83318" y="1681765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gray">
          <a:xfrm>
            <a:off x="1454398" y="1681765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系统整体业务流程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216000" y="593725"/>
            <a:ext cx="11760000" cy="695325"/>
          </a:xfrm>
        </p:spPr>
        <p:txBody>
          <a:bodyPr/>
          <a:lstStyle/>
          <a:p>
            <a:r>
              <a:rPr kumimoji="1" lang="zh-CN" altLang="en-US"/>
              <a:t>内容</a:t>
            </a:r>
            <a:endParaRPr kumimoji="1" lang="zh-CN" alt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883" y="1253731"/>
            <a:ext cx="3852658" cy="21941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447" y="3861433"/>
            <a:ext cx="3859402" cy="21986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83318" y="2435053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1454398" y="2435054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各角色职责与操作流程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83318" y="1681765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zh-CN" sz="18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8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gray">
          <a:xfrm>
            <a:off x="1454398" y="1681765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r>
              <a:rPr lang="zh-CN" altLang="en-US" sz="18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系统整体业务流程</a:t>
            </a:r>
            <a:endParaRPr lang="en-US" altLang="zh-CN" sz="18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216000" y="593725"/>
            <a:ext cx="11760000" cy="695325"/>
          </a:xfrm>
        </p:spPr>
        <p:txBody>
          <a:bodyPr/>
          <a:lstStyle/>
          <a:p>
            <a:r>
              <a:rPr kumimoji="1" lang="zh-CN" altLang="en-US"/>
              <a:t>内容</a:t>
            </a:r>
            <a:endParaRPr kumimoji="1" lang="zh-CN" alt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883" y="1253731"/>
            <a:ext cx="3852658" cy="21941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447" y="3861433"/>
            <a:ext cx="3859402" cy="21986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5900" y="456374"/>
            <a:ext cx="11760200" cy="695325"/>
          </a:xfrm>
        </p:spPr>
        <p:txBody>
          <a:bodyPr/>
          <a:lstStyle/>
          <a:p>
            <a:r>
              <a:rPr lang="en-US" altLang="zh-CN" dirty="0"/>
              <a:t>MES</a:t>
            </a:r>
            <a:r>
              <a:rPr lang="zh-CN" altLang="en-US" dirty="0"/>
              <a:t>系统中各部门主要角色职责</a:t>
            </a:r>
            <a:endParaRPr lang="zh-CN" altLang="en-US" dirty="0"/>
          </a:p>
        </p:txBody>
      </p:sp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604737" y="952618"/>
          <a:ext cx="10583676" cy="602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707"/>
                <a:gridCol w="1274389"/>
                <a:gridCol w="1121822"/>
                <a:gridCol w="2602625"/>
                <a:gridCol w="1462855"/>
                <a:gridCol w="1453880"/>
                <a:gridCol w="162439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角色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MES</a:t>
                      </a:r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系统中的操作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用户测试状况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用户练习状况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支持人员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生产车间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车间调度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）安排车间计划</a:t>
                      </a:r>
                      <a:endParaRPr lang="en-US" altLang="zh-CN" sz="13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）安排班组计划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）填写棉纱调拨单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）生产订单完工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值班长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）安排车间计划</a:t>
                      </a:r>
                      <a:endParaRPr lang="en-US" altLang="zh-CN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）安排班组计划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）生产订单完工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）安排人员计划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）报工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）填写领料单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）填写完工入库单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en-US" altLang="zh-CN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车间员工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）报工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）填写领料单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）填写完工入库单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en-US" altLang="zh-CN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库管员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）棉纱发料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）棉纱入库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）半成品发料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）半成品入库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）库存盘点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车间主任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）工作事项审批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42914" y="1555888"/>
            <a:ext cx="11133137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生产计划操作－车间计划（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0807148" y="6149009"/>
            <a:ext cx="616226" cy="331305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63402" y="1126435"/>
            <a:ext cx="110599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车间调度（或值班长）在生产订单列表中找到需要安排车间计划的订单，点“调度”按钮进入下一步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生产计划操作－车间计划（</a:t>
            </a:r>
            <a:r>
              <a:rPr lang="en-US" altLang="zh-CN" sz="2000" kern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63402" y="1126435"/>
            <a:ext cx="110599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点“新增”按钮进入下一步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145" y="1782709"/>
            <a:ext cx="11200000" cy="381904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589974" y="2129241"/>
            <a:ext cx="6665913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生产计划操作－车间计划（</a:t>
            </a:r>
            <a:r>
              <a:rPr lang="en-US" altLang="zh-CN" sz="2000" kern="0" noProof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7699502" y="5913781"/>
            <a:ext cx="795129" cy="510209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63402" y="1126435"/>
            <a:ext cx="110599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在“新增”界面录入时间、设备台数、换产品设备台数、数量，并按“确认”按钮，即新增一个车间计划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生产计划操作－车间计划（</a:t>
            </a:r>
            <a:r>
              <a:rPr lang="en-US" altLang="zh-CN" sz="2000" kern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63402" y="1126435"/>
            <a:ext cx="110599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新增后即可看到车间调度明细列表，可勾选要下发的计划，点“下发”按钮，即将车间计划下发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101" y="1567167"/>
            <a:ext cx="11066667" cy="494285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5900" y="456374"/>
            <a:ext cx="11760200" cy="695325"/>
          </a:xfrm>
        </p:spPr>
        <p:txBody>
          <a:bodyPr/>
          <a:lstStyle/>
          <a:p>
            <a:r>
              <a:rPr lang="en-US" altLang="zh-CN" dirty="0"/>
              <a:t>MES</a:t>
            </a:r>
            <a:r>
              <a:rPr lang="zh-CN" altLang="en-US" dirty="0"/>
              <a:t>系统中各部门主要角色职责</a:t>
            </a:r>
            <a:endParaRPr lang="zh-CN" altLang="en-US" dirty="0"/>
          </a:p>
        </p:txBody>
      </p:sp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604737" y="952618"/>
          <a:ext cx="10583676" cy="602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707"/>
                <a:gridCol w="1274389"/>
                <a:gridCol w="1121822"/>
                <a:gridCol w="2602625"/>
                <a:gridCol w="1462855"/>
                <a:gridCol w="1453880"/>
                <a:gridCol w="162439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角色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MES</a:t>
                      </a:r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系统中的操作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用户测试状况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用户练习状况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支持人员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生产车间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车间调度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）安排车间计划</a:t>
                      </a:r>
                      <a:endParaRPr lang="en-US" altLang="zh-CN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）安排班组计划</a:t>
                      </a:r>
                      <a:endParaRPr lang="en-US" altLang="zh-CN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）填写棉纱调拨单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）生产订单完工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值班长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）安排车间计划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）安排班组计划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）生产订单完工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）安排人员计划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）报工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）填写领料单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）填写完工入库单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en-US" altLang="zh-CN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车间员工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）报工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）填写领料单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）填写完工入库单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en-US" altLang="zh-CN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库管员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）棉纱发料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）棉纱入库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）半成品发料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）半成品入库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）库存盘点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车间主任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）工作事项审批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生产计划操作－班组计划（</a:t>
            </a:r>
            <a:r>
              <a:rPr lang="en-US" altLang="zh-CN" sz="2000" kern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63402" y="1126435"/>
            <a:ext cx="110599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车间调度（或值班长）在车间调度中找到需要安排班组计划的车间订单列表，点“详情”按钮进入下一步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344" y="1567622"/>
            <a:ext cx="11104762" cy="508255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生产计划操作－班组计划（</a:t>
            </a:r>
            <a:r>
              <a:rPr lang="en-US" altLang="zh-CN" sz="2000" kern="0" noProof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63402" y="1126435"/>
            <a:ext cx="110599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点“新增”或“批量新增”按钮进入下一步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333" y="1773173"/>
            <a:ext cx="11133333" cy="353333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474430" y="1951797"/>
            <a:ext cx="6684963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生产计划操作－班组计划（</a:t>
            </a:r>
            <a:r>
              <a:rPr lang="en-US" altLang="zh-CN" sz="2000" kern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7669045" y="5791200"/>
            <a:ext cx="719581" cy="446847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63402" y="1126435"/>
            <a:ext cx="110599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在“新增”界面录入时间、设备、数量，并按“确认”按钮，即新增一个班组计划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948358" y="3203669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endParaRPr lang="en-US" altLang="zh-CN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1719438" y="3203670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eaLnBrk="0"/>
            <a:r>
              <a:rPr lang="zh-CN" altLang="en-US" sz="16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物料管理流程</a:t>
            </a:r>
            <a:endParaRPr lang="zh-CN" altLang="en-US" sz="16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948358" y="2450381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1.1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gray">
          <a:xfrm>
            <a:off x="1719438" y="2450381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46800" rIns="72000" bIns="46800" anchor="ctr"/>
          <a:lstStyle/>
          <a:p>
            <a:pPr eaLnBrk="0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计划调度流程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216000" y="593725"/>
            <a:ext cx="11760000" cy="695325"/>
          </a:xfrm>
        </p:spPr>
        <p:txBody>
          <a:bodyPr/>
          <a:lstStyle/>
          <a:p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883" y="1253731"/>
            <a:ext cx="3852658" cy="21941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447" y="3861433"/>
            <a:ext cx="3859402" cy="2198605"/>
          </a:xfrm>
          <a:prstGeom prst="rect">
            <a:avLst/>
          </a:prstGeom>
        </p:spPr>
      </p:pic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173118" y="1661889"/>
            <a:ext cx="6604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944198" y="1661889"/>
            <a:ext cx="55080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系统整体业务流程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28387" y="1535523"/>
            <a:ext cx="10694987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生产计划操作－班组计划（</a:t>
            </a:r>
            <a:r>
              <a:rPr lang="en-US" altLang="zh-CN" sz="2000" kern="0" noProof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63402" y="1126435"/>
            <a:ext cx="110599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在“批量新增”界面可一次选择多台设备（或班组），及多个日期，其作用与“新增”界面相同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生产计划操作－班组计划（</a:t>
            </a:r>
            <a:r>
              <a:rPr lang="en-US" altLang="zh-CN" sz="2000" kern="0" noProof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63402" y="1126435"/>
            <a:ext cx="1105997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确认后即可看到班组订单列表，可直接点“下发”按钮，或勾选要下发的计划，再点“批量下发”按钮，即可将班组计划下发进行排程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558" y="2000543"/>
            <a:ext cx="10990476" cy="468571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1677637"/>
            <a:ext cx="11276013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生产计划操作－班组计划（</a:t>
            </a:r>
            <a:r>
              <a:rPr lang="en-US" altLang="zh-CN" sz="2000" kern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0535479" y="2941983"/>
            <a:ext cx="1197734" cy="510209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63402" y="1126435"/>
            <a:ext cx="110599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车间调度（或值班长）可在排程界面点“新增排程”按钮对已下发班组计划进行排程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生产计划操作－班组计划（</a:t>
            </a:r>
            <a:r>
              <a:rPr lang="en-US" altLang="zh-CN" sz="2000" kern="0" noProof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63402" y="1001052"/>
            <a:ext cx="1105997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选择车间、工作中心、排程日期，筛选出待排程班组计划，然后点“排程”按钮进行排程，也可多选后批量排程，并可调整生产时间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143" y="1885360"/>
            <a:ext cx="11085714" cy="436190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968" y="1892325"/>
            <a:ext cx="11038095" cy="4819048"/>
          </a:xfrm>
          <a:prstGeom prst="rect">
            <a:avLst/>
          </a:prstGeom>
        </p:spPr>
      </p:pic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生产计划操作－班组计划（</a:t>
            </a:r>
            <a:r>
              <a:rPr lang="en-US" altLang="zh-CN" sz="2000" kern="0" noProof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8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835970" y="2928730"/>
            <a:ext cx="980660" cy="510209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63402" y="1126435"/>
            <a:ext cx="110599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点“下发”按钮进行下发，也可多选后批量下发，即可将班组计划下发给组长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 flipH="1">
            <a:off x="559904" y="3412435"/>
            <a:ext cx="220359" cy="318052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 flipH="1">
            <a:off x="5478267" y="3872647"/>
            <a:ext cx="382205" cy="214444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5900" y="456374"/>
            <a:ext cx="11760200" cy="695325"/>
          </a:xfrm>
        </p:spPr>
        <p:txBody>
          <a:bodyPr/>
          <a:lstStyle/>
          <a:p>
            <a:r>
              <a:rPr lang="en-US" altLang="zh-CN" dirty="0"/>
              <a:t>MES</a:t>
            </a:r>
            <a:r>
              <a:rPr lang="zh-CN" altLang="en-US" dirty="0"/>
              <a:t>系统中各部门主要角色职责</a:t>
            </a:r>
            <a:endParaRPr lang="zh-CN" altLang="en-US" dirty="0"/>
          </a:p>
        </p:txBody>
      </p:sp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604737" y="952618"/>
          <a:ext cx="10583676" cy="602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707"/>
                <a:gridCol w="1274389"/>
                <a:gridCol w="1121822"/>
                <a:gridCol w="2602625"/>
                <a:gridCol w="1462855"/>
                <a:gridCol w="1453880"/>
                <a:gridCol w="162439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角色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MES</a:t>
                      </a:r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系统中的操作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用户测试状况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用户练习状况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支持人员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生产车间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车间调度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）安排车间计划</a:t>
                      </a:r>
                      <a:endParaRPr lang="en-US" altLang="zh-CN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）安排班组计划</a:t>
                      </a:r>
                      <a:endParaRPr lang="en-US" altLang="zh-CN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）填写棉纱调拨单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）生产订单完工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值班长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）安排车间计划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）安排班组计划</a:t>
                      </a:r>
                      <a:endParaRPr lang="zh-CN" alt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）生产订单完工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）安排人员计划</a:t>
                      </a:r>
                      <a:endParaRPr lang="en-US" altLang="zh-CN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）报工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）填写领料单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）填写完工入库单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en-US" altLang="zh-CN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车间员工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）报工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）填写领料单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）填写完工入库单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en-US" altLang="zh-CN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库管员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）棉纱发料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）棉纱入库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）半成品发料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）半成品入库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）库存盘点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车间主任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）工作事项审批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596" y="1745153"/>
            <a:ext cx="11057143" cy="4771429"/>
          </a:xfrm>
          <a:prstGeom prst="rect">
            <a:avLst/>
          </a:prstGeom>
        </p:spPr>
      </p:pic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生产计划操作－人员计划（</a:t>
            </a:r>
            <a:r>
              <a:rPr lang="en-US" altLang="zh-CN" sz="2000" kern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0624659" y="3036253"/>
            <a:ext cx="980660" cy="510209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63402" y="1126435"/>
            <a:ext cx="110599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组长在排班界面点“新增排班”按钮进入下一步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952" y="2081077"/>
            <a:ext cx="11038095" cy="4857143"/>
          </a:xfrm>
          <a:prstGeom prst="rect">
            <a:avLst/>
          </a:prstGeom>
        </p:spPr>
      </p:pic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生产计划操作－人员计划（</a:t>
            </a:r>
            <a:r>
              <a:rPr lang="en-US" altLang="zh-CN" sz="2000" kern="0" noProof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0380700" y="3441644"/>
            <a:ext cx="796304" cy="327989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63402" y="1001052"/>
            <a:ext cx="1105997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6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选择车间、工作中心、班次、班别、排程日期，筛选出需要安排人员计划的班组计划，然后选择每个任务的员工，最后勾选需下发的任务并点“下发到车间”按钮将任务下发执行。</a:t>
            </a:r>
            <a:endParaRPr kumimoji="1" lang="en-US" altLang="zh-CN" sz="16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sz="16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如点   按钮，则将当前人员设置为当前设备（班组）下该工序的默认人员，下次再安排人员计划时，点“一键排程”按钮，则系统按默认的人员进行人员计划安排</a:t>
            </a:r>
            <a:endParaRPr kumimoji="1" lang="zh-CN" altLang="en-US" sz="16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9733" y="1590262"/>
            <a:ext cx="1809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 bwMode="auto">
          <a:xfrm>
            <a:off x="594688" y="2468854"/>
            <a:ext cx="7939711" cy="920036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7333905" y="5175572"/>
            <a:ext cx="961956" cy="490330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9074156" y="6677886"/>
            <a:ext cx="292722" cy="251791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22398" y="5831554"/>
            <a:ext cx="167723" cy="251791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5900" y="456374"/>
            <a:ext cx="11760200" cy="695325"/>
          </a:xfrm>
        </p:spPr>
        <p:txBody>
          <a:bodyPr/>
          <a:lstStyle/>
          <a:p>
            <a:r>
              <a:rPr lang="en-US" altLang="zh-CN" dirty="0"/>
              <a:t>MES</a:t>
            </a:r>
            <a:r>
              <a:rPr lang="zh-CN" altLang="en-US" dirty="0"/>
              <a:t>系统中各部门主要角色职责</a:t>
            </a:r>
            <a:endParaRPr lang="zh-CN" altLang="en-US" dirty="0"/>
          </a:p>
        </p:txBody>
      </p:sp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604737" y="952618"/>
          <a:ext cx="10583676" cy="602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707"/>
                <a:gridCol w="1274389"/>
                <a:gridCol w="1121822"/>
                <a:gridCol w="2602625"/>
                <a:gridCol w="1462855"/>
                <a:gridCol w="1453880"/>
                <a:gridCol w="162439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角色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MES</a:t>
                      </a:r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系统中的操作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用户测试状况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用户练习状况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支持人员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生产车间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车间调度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）安排车间计划</a:t>
                      </a:r>
                      <a:endParaRPr lang="en-US" altLang="zh-CN" sz="13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）安排班组计划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）填写棉纱调拨单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）生产订单完工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值班长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）安排车间计划</a:t>
                      </a:r>
                      <a:endParaRPr lang="en-US" altLang="zh-CN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）安排班组计划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）生产订单完工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）安排人员计划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）报工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）填写领料单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）填写完工入库单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en-US" altLang="zh-CN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车间员工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）报工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）填写领料单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）填写完工入库单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en-US" altLang="zh-CN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库管员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）棉纱发料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）棉纱入库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）半成品发料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）半成品入库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）库存盘点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车间主任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）工作事项审批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整理计划操作 </a:t>
            </a:r>
            <a:r>
              <a:rPr lang="en-US" altLang="zh-CN" dirty="0"/>
              <a:t>– </a:t>
            </a:r>
            <a:r>
              <a:rPr lang="zh-CN" altLang="en-US" dirty="0"/>
              <a:t>批量新增整理计划（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TextBox 7"/>
          <p:cNvSpPr txBox="1"/>
          <p:nvPr/>
        </p:nvSpPr>
        <p:spPr bwMode="auto">
          <a:xfrm>
            <a:off x="363402" y="1209565"/>
            <a:ext cx="110599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车间调度（或值班长）在批量新增，点“新增”按钮进入下一步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952" y="2159812"/>
            <a:ext cx="11238095" cy="350476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10807147" y="3461228"/>
            <a:ext cx="907899" cy="331305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1" dirty="0"/>
              <a:t>设计思路 </a:t>
            </a:r>
            <a:r>
              <a:rPr lang="en-US" altLang="zh-CN" i="1" dirty="0"/>
              <a:t>— </a:t>
            </a:r>
            <a:r>
              <a:rPr lang="zh-CN" altLang="en-US" i="1" dirty="0"/>
              <a:t>一致化管理</a:t>
            </a:r>
            <a:endParaRPr lang="zh-CN" altLang="en-US" i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/>
              <a:t>操作人员遵循两个文件：</a:t>
            </a:r>
            <a:r>
              <a:rPr lang="en-US" altLang="zh-CN" sz="1800" dirty="0">
                <a:solidFill>
                  <a:srgbClr val="C00000"/>
                </a:solidFill>
              </a:rPr>
              <a:t>《</a:t>
            </a:r>
            <a:r>
              <a:rPr lang="zh-CN" altLang="en-US" sz="1800" dirty="0">
                <a:solidFill>
                  <a:srgbClr val="C00000"/>
                </a:solidFill>
              </a:rPr>
              <a:t>调度任务书</a:t>
            </a:r>
            <a:r>
              <a:rPr lang="en-US" altLang="zh-CN" sz="1800" dirty="0">
                <a:solidFill>
                  <a:srgbClr val="C00000"/>
                </a:solidFill>
              </a:rPr>
              <a:t>》</a:t>
            </a:r>
            <a:r>
              <a:rPr lang="zh-CN" altLang="en-US" sz="1800" dirty="0">
                <a:solidFill>
                  <a:srgbClr val="C00000"/>
                </a:solidFill>
              </a:rPr>
              <a:t>与</a:t>
            </a:r>
            <a:r>
              <a:rPr lang="en-US" altLang="zh-CN" sz="1800" dirty="0">
                <a:solidFill>
                  <a:srgbClr val="C00000"/>
                </a:solidFill>
              </a:rPr>
              <a:t>《</a:t>
            </a:r>
            <a:r>
              <a:rPr lang="zh-CN" altLang="en-US" sz="1800" dirty="0">
                <a:solidFill>
                  <a:srgbClr val="C00000"/>
                </a:solidFill>
              </a:rPr>
              <a:t>生产工艺卡</a:t>
            </a:r>
            <a:r>
              <a:rPr lang="en-US" altLang="zh-CN" sz="1800" dirty="0">
                <a:solidFill>
                  <a:srgbClr val="C00000"/>
                </a:solidFill>
              </a:rPr>
              <a:t>》</a:t>
            </a:r>
            <a:r>
              <a:rPr lang="zh-CN" altLang="en-US" sz="1800" dirty="0">
                <a:solidFill>
                  <a:schemeClr val="tx1"/>
                </a:solidFill>
              </a:rPr>
              <a:t>。</a:t>
            </a:r>
            <a:r>
              <a:rPr lang="zh-CN" altLang="en-US" sz="1800" dirty="0"/>
              <a:t>各工序和各部分人员，都遵循这两个文件。</a:t>
            </a:r>
            <a:endParaRPr lang="en-US" altLang="zh-CN" sz="1800" dirty="0"/>
          </a:p>
          <a:p>
            <a:r>
              <a:rPr lang="zh-CN" altLang="en-US" sz="1800" dirty="0"/>
              <a:t>任务的分类：工作任务的逐级下达，相当于工作计划</a:t>
            </a:r>
            <a:endParaRPr lang="en-US" altLang="zh-CN" sz="1800" dirty="0"/>
          </a:p>
          <a:p>
            <a:pPr lvl="1"/>
            <a:r>
              <a:rPr lang="zh-CN" altLang="en-US" sz="1800" dirty="0"/>
              <a:t>调度任务：分层级，厂级、车间、班组级，由营销调度、车间调度和值班长逐级下达。</a:t>
            </a:r>
            <a:endParaRPr lang="en-US" altLang="zh-CN" sz="1800" dirty="0"/>
          </a:p>
          <a:p>
            <a:pPr lvl="1"/>
            <a:r>
              <a:rPr lang="zh-CN" altLang="en-US" sz="1800" dirty="0"/>
              <a:t>现场调配任务：无法事先计划，需要根据现场生产情况进行调配的任务，不同的任务类型有不同的任务模板。</a:t>
            </a:r>
            <a:endParaRPr lang="en-US" altLang="zh-CN" sz="1800" dirty="0"/>
          </a:p>
          <a:p>
            <a:r>
              <a:rPr lang="zh-CN" altLang="en-US" sz="1800" dirty="0"/>
              <a:t>工艺书的分类：工艺设计的逐级下达，相当于设计书</a:t>
            </a:r>
            <a:endParaRPr lang="en-US" altLang="zh-CN" sz="1800" dirty="0"/>
          </a:p>
          <a:p>
            <a:pPr lvl="1"/>
            <a:r>
              <a:rPr lang="zh-CN" altLang="en-US" sz="1800" dirty="0"/>
              <a:t>整经工艺书</a:t>
            </a:r>
            <a:endParaRPr lang="en-US" altLang="zh-CN" sz="1800" dirty="0"/>
          </a:p>
          <a:p>
            <a:pPr lvl="1"/>
            <a:r>
              <a:rPr lang="zh-CN" altLang="en-US" sz="1800" dirty="0"/>
              <a:t>浆纱工艺书</a:t>
            </a:r>
            <a:endParaRPr lang="en-US" altLang="zh-CN" sz="1800" dirty="0"/>
          </a:p>
          <a:p>
            <a:pPr lvl="1"/>
            <a:r>
              <a:rPr lang="zh-CN" altLang="en-US" sz="1800" dirty="0"/>
              <a:t>织布工艺书</a:t>
            </a:r>
            <a:endParaRPr lang="en-US" altLang="zh-CN" sz="1800" dirty="0"/>
          </a:p>
          <a:p>
            <a:pPr lvl="1"/>
            <a:r>
              <a:rPr lang="zh-CN" altLang="en-US" sz="1800" dirty="0"/>
              <a:t>整理工艺书</a:t>
            </a:r>
            <a:endParaRPr lang="en-US" altLang="zh-CN" sz="1800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905" y="2239951"/>
            <a:ext cx="11276190" cy="4428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整理计划操作 </a:t>
            </a:r>
            <a:r>
              <a:rPr lang="en-US" altLang="zh-CN" dirty="0"/>
              <a:t>– </a:t>
            </a:r>
            <a:r>
              <a:rPr lang="zh-CN" altLang="en-US" dirty="0"/>
              <a:t>批量新增整理计划（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TextBox 7"/>
          <p:cNvSpPr txBox="1"/>
          <p:nvPr/>
        </p:nvSpPr>
        <p:spPr bwMode="auto">
          <a:xfrm>
            <a:off x="363402" y="1209565"/>
            <a:ext cx="1105997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“新增”界面 选择 日期、计划对象，选择计划对象后 “子工序”会自动回填，不用修改，然后点击“加载”，可以查询到计划列表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5542419" y="3295575"/>
            <a:ext cx="907899" cy="445152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70" y="1915132"/>
            <a:ext cx="11190476" cy="43904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整理计划操作 </a:t>
            </a:r>
            <a:r>
              <a:rPr lang="en-US" altLang="zh-CN" dirty="0"/>
              <a:t>– </a:t>
            </a:r>
            <a:r>
              <a:rPr lang="zh-CN" altLang="en-US" dirty="0"/>
              <a:t>批量新增整理计划（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TextBox 7"/>
          <p:cNvSpPr txBox="1"/>
          <p:nvPr/>
        </p:nvSpPr>
        <p:spPr bwMode="auto">
          <a:xfrm>
            <a:off x="363402" y="1209565"/>
            <a:ext cx="110599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 “整理生产订单号”，“班次”，“数量”，然后点击“保存</a:t>
            </a:r>
            <a:r>
              <a:rPr kumimoji="1"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1483038" y="4419600"/>
            <a:ext cx="1745071" cy="623455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913418" y="4225635"/>
            <a:ext cx="1499968" cy="290947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8413386" y="4211781"/>
            <a:ext cx="1499968" cy="290947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913418" y="4530436"/>
            <a:ext cx="1499968" cy="290947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413386" y="4502728"/>
            <a:ext cx="1499968" cy="290947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5278582" y="5541818"/>
            <a:ext cx="831273" cy="540327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476" y="2197295"/>
            <a:ext cx="11619047" cy="31904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整理计划操作 </a:t>
            </a:r>
            <a:r>
              <a:rPr lang="en-US" altLang="zh-CN" dirty="0"/>
              <a:t>– </a:t>
            </a:r>
            <a:r>
              <a:rPr lang="zh-CN" altLang="en-US" dirty="0"/>
              <a:t>批量新增整理计划（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TextBox 7"/>
          <p:cNvSpPr txBox="1"/>
          <p:nvPr/>
        </p:nvSpPr>
        <p:spPr bwMode="auto">
          <a:xfrm>
            <a:off x="363402" y="1209565"/>
            <a:ext cx="110599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点击“下发”即将车间计划下发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10776788" y="4209373"/>
            <a:ext cx="907899" cy="331305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714" y="1824768"/>
            <a:ext cx="11028571" cy="4704762"/>
          </a:xfrm>
          <a:prstGeom prst="rect">
            <a:avLst/>
          </a:prstGeom>
        </p:spPr>
      </p:pic>
      <p:sp>
        <p:nvSpPr>
          <p:cNvPr id="7" name="Title 1"/>
          <p:cNvSpPr txBox="1"/>
          <p:nvPr/>
        </p:nvSpPr>
        <p:spPr bwMode="auto">
          <a:xfrm>
            <a:off x="216000" y="71202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kern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整理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计划操作－车间计划（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0807148" y="4389483"/>
            <a:ext cx="616226" cy="331305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63402" y="1209565"/>
            <a:ext cx="110599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车间调度（或值班长）在生产订单列表中找到需要安排车间计划的订单，点“调度”按钮进入下一步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190" y="1657571"/>
            <a:ext cx="11247619" cy="3542857"/>
          </a:xfrm>
          <a:prstGeom prst="rect">
            <a:avLst/>
          </a:prstGeom>
        </p:spPr>
      </p:pic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kern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整理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计划操作－车间计划（</a:t>
            </a:r>
            <a:r>
              <a:rPr lang="en-US" altLang="zh-CN" sz="2000" kern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9886122" y="3236841"/>
            <a:ext cx="795129" cy="510209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63402" y="1126435"/>
            <a:ext cx="110599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点“新增”按钮进入下一步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8834" y="1684492"/>
            <a:ext cx="7209524" cy="4819048"/>
          </a:xfrm>
          <a:prstGeom prst="rect">
            <a:avLst/>
          </a:prstGeom>
        </p:spPr>
      </p:pic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kern="0" noProof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整理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计划操作－车间计划（</a:t>
            </a:r>
            <a:r>
              <a:rPr lang="en-US" altLang="zh-CN" sz="2000" kern="0" noProof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7951293" y="5940285"/>
            <a:ext cx="795129" cy="510209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63402" y="1126435"/>
            <a:ext cx="116125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在“新增”界面录入时间、工作中心、子工序、班次、班别、数量，并按“确认”按钮，即新增一个车间计划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809" y="1676268"/>
            <a:ext cx="11152381" cy="4752381"/>
          </a:xfrm>
          <a:prstGeom prst="rect">
            <a:avLst/>
          </a:prstGeom>
        </p:spPr>
      </p:pic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kern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整理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计划操作－车间计划（</a:t>
            </a:r>
            <a:r>
              <a:rPr lang="en-US" altLang="zh-CN" sz="2000" kern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327375" y="5877341"/>
            <a:ext cx="795129" cy="510209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63402" y="1126435"/>
            <a:ext cx="110599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新增后即可看到车间计划列表，可勾选要下发的计划，点“下发”按钮，即将车间计划下发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 flipH="1">
            <a:off x="588023" y="4041916"/>
            <a:ext cx="220359" cy="318052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5900" y="456374"/>
            <a:ext cx="11760200" cy="695325"/>
          </a:xfrm>
        </p:spPr>
        <p:txBody>
          <a:bodyPr/>
          <a:lstStyle/>
          <a:p>
            <a:r>
              <a:rPr lang="en-US" altLang="zh-CN" dirty="0"/>
              <a:t>MES</a:t>
            </a:r>
            <a:r>
              <a:rPr lang="zh-CN" altLang="en-US" dirty="0"/>
              <a:t>系统中各部门主要角色职责</a:t>
            </a:r>
            <a:endParaRPr lang="zh-CN" altLang="en-US" dirty="0"/>
          </a:p>
        </p:txBody>
      </p:sp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604737" y="952618"/>
          <a:ext cx="10583676" cy="602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707"/>
                <a:gridCol w="1274389"/>
                <a:gridCol w="1121822"/>
                <a:gridCol w="2602625"/>
                <a:gridCol w="1462855"/>
                <a:gridCol w="1453880"/>
                <a:gridCol w="162439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角色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MES</a:t>
                      </a:r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系统中的操作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用户测试状况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用户练习状况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支持人员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生产车间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车间调度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）安排车间计划</a:t>
                      </a:r>
                      <a:endParaRPr lang="en-US" altLang="zh-CN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）安排班组计划</a:t>
                      </a:r>
                      <a:endParaRPr lang="en-US" altLang="zh-CN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）填写棉纱调拨单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）生产订单完工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值班长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）安排车间计划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）安排班组计划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）生产订单完工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）安排人员计划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）报工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）填写领料单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）填写完工入库单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en-US" altLang="zh-CN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车间员工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）报工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）填写领料单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）填写完工入库单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en-US" altLang="zh-CN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库管员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）棉纱发料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）棉纱入库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）半成品发料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）半成品入库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）库存盘点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车间主任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）工作事项审批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71" y="1644249"/>
            <a:ext cx="11142857" cy="5038095"/>
          </a:xfrm>
          <a:prstGeom prst="rect">
            <a:avLst/>
          </a:prstGeom>
        </p:spPr>
      </p:pic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kern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整理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计划操作－班组计划（</a:t>
            </a:r>
            <a:r>
              <a:rPr lang="en-US" altLang="zh-CN" sz="2000" kern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1057985" y="4392492"/>
            <a:ext cx="439241" cy="278295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63402" y="1126435"/>
            <a:ext cx="110599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车间调度（或值班长）在车间订单列表中找到需要安排班组计划的车间计划，点“详情”按钮进入下一步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809" y="1524238"/>
            <a:ext cx="11152381" cy="3809524"/>
          </a:xfrm>
          <a:prstGeom prst="rect">
            <a:avLst/>
          </a:prstGeom>
        </p:spPr>
      </p:pic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kern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整理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计划操作－班组计划（</a:t>
            </a:r>
            <a:r>
              <a:rPr lang="en-US" altLang="zh-CN" sz="2000" kern="0" noProof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548697" y="4320206"/>
            <a:ext cx="799094" cy="477078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63402" y="1126435"/>
            <a:ext cx="110599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点“新增”或“批量新增”按钮进入下一步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347790" y="4320206"/>
            <a:ext cx="967409" cy="477078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计划的层级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5900" y="1323975"/>
            <a:ext cx="11760200" cy="4864100"/>
          </a:xfrm>
        </p:spPr>
        <p:txBody>
          <a:bodyPr/>
          <a:lstStyle/>
          <a:p>
            <a:r>
              <a:rPr lang="zh-CN" altLang="en-US" sz="1800" b="1" dirty="0"/>
              <a:t>调度任务</a:t>
            </a:r>
            <a:r>
              <a:rPr lang="zh-CN" altLang="en-US" sz="1800" dirty="0"/>
              <a:t>：由营销总调度马振海负责（</a:t>
            </a:r>
            <a:r>
              <a:rPr lang="en-US" altLang="zh-CN" sz="1800" dirty="0"/>
              <a:t>ERP</a:t>
            </a:r>
            <a:r>
              <a:rPr lang="zh-CN" altLang="en-US" sz="1800" dirty="0"/>
              <a:t>）</a:t>
            </a:r>
            <a:endParaRPr lang="en-US" altLang="zh-CN" sz="1800" b="1" dirty="0"/>
          </a:p>
          <a:p>
            <a:r>
              <a:rPr lang="zh-CN" altLang="en-US" sz="1800" b="1" dirty="0"/>
              <a:t>车间计划</a:t>
            </a:r>
            <a:r>
              <a:rPr lang="zh-CN" altLang="en-US" sz="1800" dirty="0"/>
              <a:t>：车间调度或值班长负责，准备车间，织一车间、织二车间、整理车间的调度或各运转班值班长</a:t>
            </a:r>
            <a:endParaRPr lang="en-US" altLang="zh-CN" sz="1800" dirty="0"/>
          </a:p>
          <a:p>
            <a:r>
              <a:rPr lang="zh-CN" altLang="en-US" sz="1800" b="1" dirty="0"/>
              <a:t>班组计划</a:t>
            </a:r>
            <a:r>
              <a:rPr lang="zh-CN" altLang="en-US" sz="1800" dirty="0"/>
              <a:t>：车间调度或值班长负责，准备车间，织一车间、织二车间、整理车间的调度或各运转班值班长</a:t>
            </a:r>
            <a:endParaRPr lang="en-US" altLang="zh-CN" sz="1800" dirty="0"/>
          </a:p>
          <a:p>
            <a:r>
              <a:rPr lang="zh-CN" altLang="en-US" sz="1800" b="1" dirty="0"/>
              <a:t>人员计划</a:t>
            </a:r>
            <a:r>
              <a:rPr lang="zh-CN" altLang="en-US" sz="1800" dirty="0"/>
              <a:t>：值班长或组长负责，准备车间（甲乙丙三班）、织一车间（甲乙丙三班）、织二车间（甲乙丙三班） 、整理车间（甲乙二班）的值班长或各各小组组长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b="1" dirty="0"/>
              <a:t>角色</a:t>
            </a:r>
            <a:endParaRPr lang="en-US" altLang="zh-CN" sz="1800" b="1" dirty="0"/>
          </a:p>
          <a:p>
            <a:r>
              <a:rPr lang="zh-CN" altLang="en-US" sz="1800" dirty="0"/>
              <a:t>厂级调度员</a:t>
            </a:r>
            <a:endParaRPr lang="en-US" altLang="zh-CN" sz="1800" dirty="0"/>
          </a:p>
          <a:p>
            <a:r>
              <a:rPr lang="zh-CN" altLang="en-US" sz="1800" dirty="0"/>
              <a:t>车间调度员</a:t>
            </a:r>
            <a:endParaRPr lang="en-US" altLang="zh-CN" sz="1800" dirty="0"/>
          </a:p>
          <a:p>
            <a:r>
              <a:rPr lang="zh-CN" altLang="en-US" sz="1800" dirty="0"/>
              <a:t>车间值班长</a:t>
            </a:r>
            <a:endParaRPr lang="en-US" altLang="zh-CN" sz="1800" dirty="0"/>
          </a:p>
          <a:p>
            <a:r>
              <a:rPr lang="zh-CN" altLang="en-US" sz="1800" dirty="0"/>
              <a:t>车间组长</a:t>
            </a:r>
            <a:endParaRPr lang="en-US" altLang="zh-CN" sz="18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9421" y="1992730"/>
            <a:ext cx="6666667" cy="4285714"/>
          </a:xfrm>
          <a:prstGeom prst="rect">
            <a:avLst/>
          </a:prstGeom>
        </p:spPr>
      </p:pic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kern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整理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计划操作－班组计划（</a:t>
            </a:r>
            <a:r>
              <a:rPr lang="en-US" altLang="zh-CN" sz="2000" kern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7669045" y="5791200"/>
            <a:ext cx="719581" cy="446847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63402" y="1126435"/>
            <a:ext cx="110599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在“新增”界面录入时间、设备、数量，并按“确认”按钮，即新增一个班组计划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kern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整理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计划操作－班组计划（</a:t>
            </a:r>
            <a:r>
              <a:rPr lang="en-US" altLang="zh-CN" sz="2000" kern="0" noProof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63402" y="1126435"/>
            <a:ext cx="110599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在“批量新增”界面可一次选择多台设备（或班组），其作用与“新增”界面相同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000" y="1581474"/>
            <a:ext cx="10800000" cy="521904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381" y="1805735"/>
            <a:ext cx="11095238" cy="5047619"/>
          </a:xfrm>
          <a:prstGeom prst="rect">
            <a:avLst/>
          </a:prstGeom>
        </p:spPr>
      </p:pic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kern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整理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计划操作－班组计划（</a:t>
            </a:r>
            <a:r>
              <a:rPr lang="en-US" altLang="zh-CN" sz="2000" kern="0" noProof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8269358" y="4220811"/>
            <a:ext cx="980660" cy="510209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63402" y="1126435"/>
            <a:ext cx="1105997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确认后即可看到班组订单列表，可直接点“下发”按钮，或勾选要下发的计划，再点“批量下发”按钮，即可将班组计划下发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 flipH="1">
            <a:off x="641031" y="4678012"/>
            <a:ext cx="220359" cy="318052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0827029" y="5194853"/>
            <a:ext cx="490330" cy="198782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5900" y="456374"/>
            <a:ext cx="11760200" cy="695325"/>
          </a:xfrm>
        </p:spPr>
        <p:txBody>
          <a:bodyPr/>
          <a:lstStyle/>
          <a:p>
            <a:r>
              <a:rPr lang="en-US" altLang="zh-CN" dirty="0"/>
              <a:t>MES</a:t>
            </a:r>
            <a:r>
              <a:rPr lang="zh-CN" altLang="en-US" dirty="0"/>
              <a:t>系统中各部门主要角色职责</a:t>
            </a:r>
            <a:endParaRPr lang="zh-CN" altLang="en-US" dirty="0"/>
          </a:p>
        </p:txBody>
      </p:sp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604737" y="952618"/>
          <a:ext cx="10583676" cy="602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707"/>
                <a:gridCol w="1274389"/>
                <a:gridCol w="1121822"/>
                <a:gridCol w="2602625"/>
                <a:gridCol w="1462855"/>
                <a:gridCol w="1453880"/>
                <a:gridCol w="162439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角色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MES</a:t>
                      </a:r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系统中的操作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用户测试状况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用户练习状况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支持人员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生产车间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车间调度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）安排车间计划</a:t>
                      </a:r>
                      <a:endParaRPr lang="en-US" altLang="zh-CN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）安排班组计划</a:t>
                      </a:r>
                      <a:endParaRPr lang="en-US" altLang="zh-CN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）填写棉纱调拨单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）生产订单完工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值班长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）安排车间计划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）安排班组计划</a:t>
                      </a:r>
                      <a:endParaRPr lang="zh-CN" alt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）生产订单完工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）安排人员计划</a:t>
                      </a:r>
                      <a:endParaRPr lang="en-US" altLang="zh-CN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）报工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）填写领料单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）填写完工入库单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en-US" altLang="zh-CN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车间员工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）报工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）填写领料单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）填写完工入库单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en-US" altLang="zh-CN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库管员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）棉纱发料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）棉纱入库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）半成品发料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）半成品入库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）库存盘点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车间主任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）工作事项审批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130" y="1803998"/>
            <a:ext cx="11000000" cy="4857143"/>
          </a:xfrm>
          <a:prstGeom prst="rect">
            <a:avLst/>
          </a:prstGeom>
        </p:spPr>
      </p:pic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kern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整理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计划操作－人员计划（</a:t>
            </a:r>
            <a:r>
              <a:rPr lang="en-US" altLang="zh-CN" sz="2000" kern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0680079" y="3077818"/>
            <a:ext cx="980660" cy="510209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63402" y="1126435"/>
            <a:ext cx="110599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组长在排班界面点“新增排班”按钮进入下一步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928" y="3301616"/>
            <a:ext cx="11028571" cy="46761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19" y="2004655"/>
            <a:ext cx="11028571" cy="135238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10297588" y="3346043"/>
            <a:ext cx="796304" cy="327989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kern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整理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计划操作－人员计划（</a:t>
            </a:r>
            <a:r>
              <a:rPr lang="en-US" altLang="zh-CN" sz="2000" kern="0" noProof="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63402" y="1001052"/>
            <a:ext cx="1105997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6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选择车间、工作中心、班次、班别、排程日期，筛选出需要安排人员计划的班组计划，然后选择每个任务的员工，点击“保存”，最后勾选需下发的任务并点“下发到车间”按钮将任务下发执行。</a:t>
            </a:r>
            <a:endParaRPr kumimoji="1" lang="en-US" altLang="zh-CN" sz="16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sz="16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如点   按钮，则将当前人员设置为当前设备（班组）下该工序的默认人员，下次再安排人员计划时，点“一键排程”按钮，则系统按默认的人员进行人员计划安排</a:t>
            </a:r>
            <a:endParaRPr kumimoji="1" lang="zh-CN" altLang="en-US" sz="16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9733" y="1590262"/>
            <a:ext cx="1809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 bwMode="auto">
          <a:xfrm>
            <a:off x="501928" y="2315609"/>
            <a:ext cx="8322845" cy="920036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7264632" y="4368611"/>
            <a:ext cx="961956" cy="327989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8941001" y="6961607"/>
            <a:ext cx="292722" cy="251791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558965" y="4973489"/>
            <a:ext cx="167723" cy="251791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5900" y="456374"/>
            <a:ext cx="11760200" cy="695325"/>
          </a:xfrm>
        </p:spPr>
        <p:txBody>
          <a:bodyPr/>
          <a:lstStyle/>
          <a:p>
            <a:r>
              <a:rPr lang="en-US" altLang="zh-CN" dirty="0"/>
              <a:t>MES</a:t>
            </a:r>
            <a:r>
              <a:rPr lang="zh-CN" altLang="en-US" dirty="0"/>
              <a:t>系统中各部门主要角色职责</a:t>
            </a:r>
            <a:endParaRPr lang="zh-CN" altLang="en-US" dirty="0"/>
          </a:p>
        </p:txBody>
      </p:sp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604737" y="952618"/>
          <a:ext cx="10583676" cy="602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707"/>
                <a:gridCol w="1274389"/>
                <a:gridCol w="1121822"/>
                <a:gridCol w="2602625"/>
                <a:gridCol w="1462855"/>
                <a:gridCol w="1453880"/>
                <a:gridCol w="162439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角色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MES</a:t>
                      </a:r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系统中的操作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用户测试状况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用户练习状况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支持人员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生产车间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车间调度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）安排车间计划</a:t>
                      </a:r>
                      <a:endParaRPr lang="en-US" altLang="zh-CN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）安排班组计划</a:t>
                      </a:r>
                      <a:endParaRPr lang="en-US" altLang="zh-CN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）填写棉纱调拨单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）生产订单完工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值班长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）安排车间计划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）安排班组计划</a:t>
                      </a:r>
                      <a:endParaRPr lang="zh-CN" alt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）生产订单完工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）安排人员计划</a:t>
                      </a:r>
                      <a:endParaRPr lang="en-US" altLang="zh-CN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）报工</a:t>
                      </a:r>
                      <a:endParaRPr lang="en-US" altLang="zh-CN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）填写领料单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）填写完工入库单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en-US" altLang="zh-CN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车间员工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）报工</a:t>
                      </a:r>
                      <a:endParaRPr lang="en-US" altLang="zh-CN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）填写领料单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）填写完工入库单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en-US" altLang="zh-CN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库管员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）棉纱发料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）棉纱入库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）半成品发料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）半成品入库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）库存盘点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车间主任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）工作事项审批</a:t>
                      </a: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83318" y="2435053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1454398" y="2435054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180000" tIns="46800" rIns="72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准备织布车间作业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83318" y="1681765"/>
            <a:ext cx="660400" cy="4572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wrap="none" lIns="0" tIns="0" rIns="0" bIns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gray">
          <a:xfrm>
            <a:off x="1454398" y="1681765"/>
            <a:ext cx="5508000" cy="4572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lIns="180000" tIns="46800" rIns="72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物料管理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216000" y="593725"/>
            <a:ext cx="11760000" cy="695325"/>
          </a:xfrm>
        </p:spPr>
        <p:txBody>
          <a:bodyPr/>
          <a:lstStyle/>
          <a:p>
            <a:r>
              <a:rPr kumimoji="1" lang="zh-CN" altLang="en-US"/>
              <a:t>内容</a:t>
            </a:r>
            <a:endParaRPr kumimoji="1" lang="zh-CN" alt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883" y="1253731"/>
            <a:ext cx="3852658" cy="21941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447" y="3861433"/>
            <a:ext cx="3859402" cy="2198605"/>
          </a:xfrm>
          <a:prstGeom prst="rect">
            <a:avLst/>
          </a:prstGeom>
        </p:spPr>
      </p:pic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683318" y="3188340"/>
            <a:ext cx="660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1454398" y="3188341"/>
            <a:ext cx="5508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180000" tIns="46800" rIns="72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整理车间作业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072" y="1094422"/>
            <a:ext cx="3076575" cy="509587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59202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物料管理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单据添加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单据名称</a:t>
            </a:r>
            <a:endParaRPr lang="zh-CN" altLang="en-US" dirty="0">
              <a:sym typeface="+mn-ea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4166191" y="1635759"/>
          <a:ext cx="7134587" cy="497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889"/>
                <a:gridCol w="2062480"/>
                <a:gridCol w="4280218"/>
              </a:tblGrid>
              <a:tr h="45212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过程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说明</a:t>
                      </a:r>
                      <a:endParaRPr lang="zh-CN" altLang="en-US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棉纱调拨单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棉纱从原纱库到储纱间</a:t>
                      </a:r>
                      <a:endParaRPr lang="zh-CN" altLang="en-US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棉纱领用单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整经或者织布领用棉纱</a:t>
                      </a:r>
                      <a:endParaRPr lang="zh-CN" altLang="en-US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经轴领用单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浆纱车间领用经轴</a:t>
                      </a:r>
                      <a:endParaRPr lang="zh-CN" altLang="en-US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浆轴领用单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穿筘或结经领用浆轴</a:t>
                      </a:r>
                      <a:endParaRPr lang="zh-CN" altLang="en-US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布轴领用单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验布领用布轴</a:t>
                      </a:r>
                      <a:endParaRPr lang="zh-CN" altLang="en-US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经轴入库单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经轴落轴之后进入经轴库</a:t>
                      </a:r>
                      <a:endParaRPr lang="zh-CN" altLang="en-US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浆轴入库单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浆轴落轴之后进入浆轴库</a:t>
                      </a:r>
                      <a:endParaRPr lang="zh-CN" altLang="en-US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布轴入库单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布轴落布之后进入布轴架</a:t>
                      </a:r>
                      <a:endParaRPr lang="zh-CN" altLang="en-US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成品入库单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成品打包之后进入成品库</a:t>
                      </a:r>
                      <a:endParaRPr lang="zh-CN" altLang="en-US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盘点单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库存盘点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sz="1500" dirty="0">
              <a:sym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59202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棉纱调拨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单据类型</a:t>
            </a:r>
            <a:endParaRPr lang="zh-CN" altLang="en-US"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222" y="1474787"/>
            <a:ext cx="2809875" cy="462915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166191" y="2001520"/>
          <a:ext cx="7134587" cy="4044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889"/>
                <a:gridCol w="2062480"/>
                <a:gridCol w="4280218"/>
              </a:tblGrid>
              <a:tr h="44935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过程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说明</a:t>
                      </a:r>
                      <a:endParaRPr lang="zh-CN" altLang="en-US" dirty="0"/>
                    </a:p>
                  </a:txBody>
                  <a:tcPr/>
                </a:tc>
              </a:tr>
              <a:tr h="4493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半成品入库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经轴、浆轴、布轴入库</a:t>
                      </a:r>
                      <a:endParaRPr lang="zh-CN" altLang="en-US" dirty="0"/>
                    </a:p>
                  </a:txBody>
                  <a:tcPr/>
                </a:tc>
              </a:tr>
              <a:tr h="4493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成品生产入库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坯布入库</a:t>
                      </a:r>
                      <a:endParaRPr lang="zh-CN" altLang="en-US" dirty="0"/>
                    </a:p>
                  </a:txBody>
                  <a:tcPr/>
                </a:tc>
              </a:tr>
              <a:tr h="4493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原材料生产出库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棉纱出库</a:t>
                      </a:r>
                      <a:endParaRPr lang="zh-CN" altLang="en-US" dirty="0"/>
                    </a:p>
                  </a:txBody>
                  <a:tcPr/>
                </a:tc>
              </a:tr>
              <a:tr h="4493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半成品生产出库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经轴、浆轴、布轴出库</a:t>
                      </a:r>
                      <a:endParaRPr lang="zh-CN" altLang="en-US" dirty="0"/>
                    </a:p>
                  </a:txBody>
                  <a:tcPr/>
                </a:tc>
              </a:tr>
              <a:tr h="4493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其他入库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4493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其他出库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4493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调拨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棉纱从原纱库到储纱间</a:t>
                      </a:r>
                      <a:endParaRPr lang="zh-CN" altLang="en-US" dirty="0"/>
                    </a:p>
                  </a:txBody>
                  <a:tcPr/>
                </a:tc>
              </a:tr>
              <a:tr h="4493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盘点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库存内部的盘点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计划的类型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5900" y="1060173"/>
            <a:ext cx="11760200" cy="5274365"/>
          </a:xfrm>
        </p:spPr>
        <p:txBody>
          <a:bodyPr/>
          <a:lstStyle/>
          <a:p>
            <a:r>
              <a:rPr lang="zh-CN" altLang="en-US" sz="1800" b="1" dirty="0"/>
              <a:t>生产计划</a:t>
            </a:r>
            <a:r>
              <a:rPr lang="zh-CN" altLang="en-US" sz="1800" dirty="0"/>
              <a:t>：准备车间、织布车间根据总调度下达的调度任务，进行生产数量、生产时间、生产设备、生产人员等方面的安排。</a:t>
            </a:r>
            <a:endParaRPr lang="en-US" altLang="zh-CN" sz="1800" dirty="0"/>
          </a:p>
          <a:p>
            <a:r>
              <a:rPr lang="zh-CN" altLang="en-US" sz="1800" b="1" dirty="0"/>
              <a:t>整理计划</a:t>
            </a:r>
            <a:r>
              <a:rPr lang="zh-CN" altLang="en-US" sz="1800" dirty="0"/>
              <a:t>：整理车间参考总调试下达的调度任务、织布车间的产出、营销的出货安排，进行生产数量、生产时间、生产设备、生产人员等方面的安排。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b="1" dirty="0"/>
              <a:t>生产计划角色</a:t>
            </a:r>
            <a:endParaRPr lang="en-US" altLang="zh-CN" sz="1800" b="1" dirty="0"/>
          </a:p>
          <a:p>
            <a:r>
              <a:rPr lang="zh-CN" altLang="en-US" sz="1800" dirty="0"/>
              <a:t>准备车间、织布车间调度员</a:t>
            </a:r>
            <a:endParaRPr lang="en-US" altLang="zh-CN" sz="1800" dirty="0"/>
          </a:p>
          <a:p>
            <a:r>
              <a:rPr lang="zh-CN" altLang="en-US" sz="1800" dirty="0"/>
              <a:t>准备车间、织布车间值班长</a:t>
            </a:r>
            <a:endParaRPr lang="en-US" altLang="zh-CN" sz="1800" dirty="0"/>
          </a:p>
          <a:p>
            <a:r>
              <a:rPr lang="zh-CN" altLang="en-US" sz="1800" dirty="0"/>
              <a:t>准备车间、织布车间组长</a:t>
            </a:r>
            <a:endParaRPr lang="en-US" altLang="zh-CN" sz="1800" dirty="0"/>
          </a:p>
          <a:p>
            <a:r>
              <a:rPr lang="zh-CN" altLang="en-US" sz="1800" b="1" dirty="0"/>
              <a:t>整理计划角色</a:t>
            </a:r>
            <a:endParaRPr lang="en-US" altLang="zh-CN" sz="1800" b="1" dirty="0"/>
          </a:p>
          <a:p>
            <a:r>
              <a:rPr lang="zh-CN" altLang="en-US" sz="1800" dirty="0"/>
              <a:t>整理车间调度员</a:t>
            </a:r>
            <a:endParaRPr lang="en-US" altLang="zh-CN" sz="1800" dirty="0"/>
          </a:p>
          <a:p>
            <a:r>
              <a:rPr lang="zh-CN" altLang="en-US" sz="1800" dirty="0"/>
              <a:t>整理车间值班长</a:t>
            </a:r>
            <a:endParaRPr lang="en-US" altLang="zh-CN" sz="1800" dirty="0"/>
          </a:p>
          <a:p>
            <a:r>
              <a:rPr lang="zh-CN" altLang="en-US" sz="1800" dirty="0"/>
              <a:t>整理车间组长</a:t>
            </a:r>
            <a:endParaRPr lang="en-US" altLang="zh-CN" sz="18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sz="1500" dirty="0">
              <a:sym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59202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棉纱调拨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单据状态</a:t>
            </a:r>
            <a:endParaRPr lang="zh-CN" altLang="en-US" dirty="0">
              <a:sym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166191" y="2397759"/>
          <a:ext cx="7134587" cy="2717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889"/>
                <a:gridCol w="2062480"/>
                <a:gridCol w="4280218"/>
              </a:tblGrid>
              <a:tr h="45298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状态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说明</a:t>
                      </a:r>
                      <a:endParaRPr lang="zh-CN" altLang="en-US" dirty="0"/>
                    </a:p>
                  </a:txBody>
                  <a:tcPr/>
                </a:tc>
              </a:tr>
              <a:tr h="4529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已创建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创建单据</a:t>
                      </a:r>
                      <a:endParaRPr lang="zh-CN" altLang="en-US" dirty="0"/>
                    </a:p>
                  </a:txBody>
                  <a:tcPr/>
                </a:tc>
              </a:tr>
              <a:tr h="4529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已提交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4529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已批准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4529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已驳回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4529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已过账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6021" y="1858113"/>
            <a:ext cx="2809875" cy="325755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棉纱调拨单操作涉及的主要用户</a:t>
            </a:r>
            <a:endParaRPr lang="zh-CN" altLang="en-US" dirty="0"/>
          </a:p>
        </p:txBody>
      </p:sp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604737" y="1230910"/>
          <a:ext cx="10583676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707"/>
                <a:gridCol w="1274389"/>
                <a:gridCol w="1121410"/>
                <a:gridCol w="2603037"/>
                <a:gridCol w="1462855"/>
                <a:gridCol w="1453880"/>
                <a:gridCol w="162439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角色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MES</a:t>
                      </a:r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系统中的操作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用户测试状况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用户练习状况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支持人员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生产部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车间调度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黄晓磊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董彦喆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张玉倩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填写棉纱调拨单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endParaRPr lang="en-US" altLang="zh-CN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6388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车间主任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郝洪亮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牛惠齐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审批工作流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  <a:buNone/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6388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原纱库管理员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任俊超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刘红心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填写棉纱调拨单实际数量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储纱间管理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李立朋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赵芳芳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韩秀玲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确认实际棉纱调拨单数量再过账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sz="1500" dirty="0">
              <a:sym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59202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棉纱调拨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车间计划调度</a:t>
            </a:r>
            <a:r>
              <a:rPr lang="zh-CN" altLang="en-US" dirty="0">
                <a:sym typeface="+mn-ea"/>
              </a:rPr>
              <a:t>录入棉纱调拨单</a:t>
            </a:r>
            <a:endParaRPr lang="zh-CN" altLang="en-US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24378"/>
            <a:ext cx="12192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sz="1500" dirty="0">
              <a:sym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59202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棉纱调拨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车间计划调度</a:t>
            </a:r>
            <a:r>
              <a:rPr lang="zh-CN" altLang="en-US" dirty="0">
                <a:sym typeface="+mn-ea"/>
              </a:rPr>
              <a:t>查询原材料仓所有物料，选择所需棉纱品种</a:t>
            </a:r>
            <a:endParaRPr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33573"/>
            <a:ext cx="12192000" cy="5588266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sz="1500" dirty="0">
              <a:sym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59202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棉纱调拨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车间计划调度</a:t>
            </a:r>
            <a:r>
              <a:rPr lang="zh-CN" altLang="en-US" dirty="0">
                <a:sym typeface="+mn-ea"/>
              </a:rPr>
              <a:t>输入物料编号，查询所需棉纱品种</a:t>
            </a:r>
            <a:endParaRPr lang="zh-CN" altLang="en-US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87853"/>
            <a:ext cx="12192000" cy="562855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sz="1500" dirty="0">
              <a:sym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59202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棉纱调拨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车间计划调度</a:t>
            </a:r>
            <a:r>
              <a:rPr lang="zh-CN" altLang="en-US" dirty="0">
                <a:sym typeface="+mn-ea"/>
              </a:rPr>
              <a:t>选中单据“编辑”，录入申请数量</a:t>
            </a:r>
            <a:endParaRPr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61116"/>
            <a:ext cx="12192000" cy="5682331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sz="1500" dirty="0">
              <a:sym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59202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棉纱调拨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棉纱库库管员</a:t>
            </a:r>
            <a:r>
              <a:rPr lang="zh-CN" altLang="en-US" dirty="0">
                <a:sym typeface="+mn-ea"/>
              </a:rPr>
              <a:t>查询棉纱调拨单</a:t>
            </a:r>
            <a:endParaRPr lang="zh-CN" altLang="en-US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46775"/>
            <a:ext cx="12192000" cy="5511014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sz="1500" dirty="0">
              <a:sym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59202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棉纱调拨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棉纱库库管员</a:t>
            </a:r>
            <a:r>
              <a:rPr lang="zh-CN" altLang="en-US" dirty="0">
                <a:sym typeface="+mn-ea"/>
              </a:rPr>
              <a:t>录入实际数量</a:t>
            </a:r>
            <a:endParaRPr lang="zh-CN" altLang="en-US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87853"/>
            <a:ext cx="12192000" cy="5408722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sz="1500" dirty="0">
              <a:sym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59202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棉纱调拨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储纱间库管员</a:t>
            </a:r>
            <a:r>
              <a:rPr lang="zh-CN" altLang="en-US" dirty="0">
                <a:sym typeface="+mn-ea"/>
              </a:rPr>
              <a:t>过账</a:t>
            </a:r>
            <a:endParaRPr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87853"/>
            <a:ext cx="12192000" cy="5379576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618258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棉纱调拨</a:t>
            </a:r>
            <a:r>
              <a:rPr lang="en-US" altLang="zh-CN" dirty="0" smtClean="0">
                <a:sym typeface="+mn-ea"/>
              </a:rPr>
              <a:t>-</a:t>
            </a:r>
            <a:r>
              <a:rPr lang="en-US" altLang="zh-CN" dirty="0">
                <a:sym typeface="+mn-ea"/>
              </a:rPr>
              <a:t>APP</a:t>
            </a:r>
            <a:r>
              <a:rPr lang="zh-CN" altLang="en-US" dirty="0">
                <a:sym typeface="+mn-ea"/>
              </a:rPr>
              <a:t>操作（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 smtClean="0">
                <a:sym typeface="+mn-ea"/>
              </a:rPr>
              <a:t>）</a:t>
            </a:r>
            <a:br>
              <a:rPr lang="en-US" altLang="zh-CN" dirty="0" smtClean="0">
                <a:sym typeface="+mn-ea"/>
              </a:rPr>
            </a:br>
            <a:br>
              <a:rPr lang="en-US" altLang="zh-CN" dirty="0" smtClean="0">
                <a:sym typeface="+mn-ea"/>
              </a:rPr>
            </a:br>
            <a:endParaRPr lang="zh-CN" altLang="en-US" dirty="0">
              <a:sym typeface="+mn-ea"/>
            </a:endParaRPr>
          </a:p>
        </p:txBody>
      </p:sp>
      <p:sp>
        <p:nvSpPr>
          <p:cNvPr id="6" name="TextBox 7"/>
          <p:cNvSpPr txBox="1"/>
          <p:nvPr/>
        </p:nvSpPr>
        <p:spPr bwMode="auto">
          <a:xfrm>
            <a:off x="363402" y="1126435"/>
            <a:ext cx="1105997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料管理 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--&gt;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单据新建 </a:t>
            </a:r>
            <a:r>
              <a:rPr kumimoji="1"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选择单据名称 “棉纱调拨单”、“日期”，点击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保存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按钮，进入单据编辑页面，点击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去选择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，进入下一步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90" y="1899040"/>
            <a:ext cx="3514978" cy="4960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526" y="1899040"/>
            <a:ext cx="3098979" cy="4960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 bwMode="auto">
          <a:xfrm>
            <a:off x="1258988" y="3077818"/>
            <a:ext cx="3202176" cy="510209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9253061" y="2015446"/>
            <a:ext cx="695444" cy="353682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右箭头 12"/>
          <p:cNvSpPr/>
          <p:nvPr/>
        </p:nvSpPr>
        <p:spPr bwMode="gray">
          <a:xfrm>
            <a:off x="5242993" y="3894808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80000" tIns="46800" rIns="72000" bIns="46800" rtlCol="0" anchor="ctr"/>
          <a:lstStyle/>
          <a:p>
            <a:pPr algn="ctr"/>
            <a:endParaRPr lang="zh-CN" altLang="en-US" sz="18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256291" y="5155999"/>
            <a:ext cx="3202176" cy="510209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计划的内容（</a:t>
            </a:r>
            <a:r>
              <a:rPr lang="en-US" altLang="zh-CN" dirty="0"/>
              <a:t>ERP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900" y="1046922"/>
            <a:ext cx="11760200" cy="1643269"/>
          </a:xfrm>
        </p:spPr>
        <p:txBody>
          <a:bodyPr/>
          <a:lstStyle/>
          <a:p>
            <a:r>
              <a:rPr lang="zh-CN" altLang="en-US" sz="1800" dirty="0"/>
              <a:t>目标：承接“生产任务书”（解胜利）， 向</a:t>
            </a:r>
            <a:r>
              <a:rPr lang="zh-CN" altLang="en-US" sz="1800" u="sng" dirty="0"/>
              <a:t>车间调度员</a:t>
            </a:r>
            <a:r>
              <a:rPr lang="zh-CN" altLang="en-US" sz="1800" dirty="0"/>
              <a:t>下达厂级调度通知书</a:t>
            </a:r>
            <a:endParaRPr lang="en-US" altLang="zh-CN" sz="1800" dirty="0"/>
          </a:p>
          <a:p>
            <a:r>
              <a:rPr lang="zh-CN" altLang="en-US" sz="1800" dirty="0"/>
              <a:t>内容：生产车间订单的品种、数量、时间、工艺、设备数量、</a:t>
            </a:r>
            <a:r>
              <a:rPr lang="en-US" altLang="zh-CN" sz="1800" dirty="0"/>
              <a:t>BOM</a:t>
            </a:r>
            <a:r>
              <a:rPr lang="zh-CN" altLang="en-US" sz="1800" dirty="0"/>
              <a:t>等。</a:t>
            </a:r>
            <a:endParaRPr lang="en-US" altLang="zh-CN" sz="1800" dirty="0"/>
          </a:p>
          <a:p>
            <a:r>
              <a:rPr lang="zh-CN" altLang="en-US" sz="1800" dirty="0"/>
              <a:t>负责人：马振海</a:t>
            </a:r>
            <a:endParaRPr lang="en-US" altLang="zh-CN" sz="1800" dirty="0"/>
          </a:p>
          <a:p>
            <a:r>
              <a:rPr lang="zh-CN" altLang="en-US" sz="1800" dirty="0"/>
              <a:t>系统：</a:t>
            </a:r>
            <a:r>
              <a:rPr lang="en-US" altLang="zh-CN" sz="1800" dirty="0"/>
              <a:t>ERP</a:t>
            </a:r>
            <a:endParaRPr lang="zh-CN" altLang="en-US" sz="18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15948" y="2690191"/>
          <a:ext cx="10529130" cy="2982552"/>
        </p:xfrm>
        <a:graphic>
          <a:graphicData uri="http://schemas.openxmlformats.org/drawingml/2006/table">
            <a:tbl>
              <a:tblPr/>
              <a:tblGrid>
                <a:gridCol w="1293889"/>
                <a:gridCol w="1191172"/>
                <a:gridCol w="1007165"/>
                <a:gridCol w="993913"/>
                <a:gridCol w="980661"/>
                <a:gridCol w="940904"/>
                <a:gridCol w="1033670"/>
                <a:gridCol w="1616765"/>
                <a:gridCol w="1470991"/>
              </a:tblGrid>
              <a:tr h="311037">
                <a:tc gridSpan="9"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生产订单基本信息：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1103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订单号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订单类型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产品编号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产品名称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订单数量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数量单位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订单状态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计划开始时间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计划结束时间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037">
                <a:tc gridSpan="9"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BOM：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03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物料编号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物料名称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厂家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管头颜色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单位用量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数量单位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批次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037">
                <a:tc gridSpan="9"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工艺路线：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03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工序编码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工序名称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工序序号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工序描述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工作中心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标准工时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人力工时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机台数量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037">
                <a:tc gridSpan="9"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客户信息：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03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合同号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客户编号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客户名称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客户要求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其他要求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704" y="1829331"/>
            <a:ext cx="3098979" cy="4960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217" y="1829331"/>
            <a:ext cx="3098979" cy="49608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618258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棉纱调拨</a:t>
            </a:r>
            <a:r>
              <a:rPr lang="en-US" altLang="zh-CN" dirty="0" smtClean="0">
                <a:sym typeface="+mn-ea"/>
              </a:rPr>
              <a:t>-</a:t>
            </a:r>
            <a:r>
              <a:rPr lang="en-US" altLang="zh-CN" dirty="0">
                <a:sym typeface="+mn-ea"/>
              </a:rPr>
              <a:t>APP</a:t>
            </a:r>
            <a:r>
              <a:rPr lang="zh-CN" altLang="en-US" dirty="0">
                <a:sym typeface="+mn-ea"/>
              </a:rPr>
              <a:t>操作</a:t>
            </a:r>
            <a:r>
              <a:rPr lang="zh-CN" altLang="en-US" dirty="0" smtClean="0">
                <a:sym typeface="+mn-ea"/>
              </a:rPr>
              <a:t>（</a:t>
            </a:r>
            <a:r>
              <a:rPr lang="en-US" altLang="zh-CN" dirty="0" smtClean="0">
                <a:sym typeface="+mn-ea"/>
              </a:rPr>
              <a:t>2</a:t>
            </a:r>
            <a:r>
              <a:rPr lang="zh-CN" altLang="en-US" dirty="0" smtClean="0">
                <a:sym typeface="+mn-ea"/>
              </a:rPr>
              <a:t>）</a:t>
            </a:r>
            <a:br>
              <a:rPr lang="en-US" altLang="zh-CN" dirty="0" smtClean="0">
                <a:sym typeface="+mn-ea"/>
              </a:rPr>
            </a:br>
            <a:br>
              <a:rPr lang="en-US" altLang="zh-CN" dirty="0" smtClean="0">
                <a:sym typeface="+mn-ea"/>
              </a:rPr>
            </a:br>
            <a:endParaRPr lang="zh-CN" altLang="en-US" dirty="0">
              <a:sym typeface="+mn-ea"/>
            </a:endParaRPr>
          </a:p>
        </p:txBody>
      </p:sp>
      <p:sp>
        <p:nvSpPr>
          <p:cNvPr id="6" name="TextBox 7"/>
          <p:cNvSpPr txBox="1"/>
          <p:nvPr/>
        </p:nvSpPr>
        <p:spPr bwMode="auto">
          <a:xfrm>
            <a:off x="363402" y="1126435"/>
            <a:ext cx="1105997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择 仓库或物料编码或物料名称  点击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查询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按钮，查询出对应的库存列表，选择对应的库存，点击“提交”，单据行创建成功，进入下一步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629704" y="2270550"/>
            <a:ext cx="2983860" cy="971413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9377752" y="2015446"/>
            <a:ext cx="695444" cy="353682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右箭头 12"/>
          <p:cNvSpPr/>
          <p:nvPr/>
        </p:nvSpPr>
        <p:spPr bwMode="gray">
          <a:xfrm>
            <a:off x="5242993" y="3894808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80000" tIns="46800" rIns="72000" bIns="46800" rtlCol="0" anchor="ctr"/>
          <a:lstStyle/>
          <a:p>
            <a:pPr algn="ctr"/>
            <a:endParaRPr lang="zh-CN" altLang="en-US" sz="18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6974217" y="2369128"/>
            <a:ext cx="451819" cy="3020290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94" y="1967876"/>
            <a:ext cx="3098979" cy="4960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02" y="1960418"/>
            <a:ext cx="3098979" cy="49608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618258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棉纱调拨</a:t>
            </a:r>
            <a:r>
              <a:rPr lang="en-US" altLang="zh-CN" dirty="0" smtClean="0">
                <a:sym typeface="+mn-ea"/>
              </a:rPr>
              <a:t>-</a:t>
            </a:r>
            <a:r>
              <a:rPr lang="en-US" altLang="zh-CN" dirty="0">
                <a:sym typeface="+mn-ea"/>
              </a:rPr>
              <a:t>APP</a:t>
            </a:r>
            <a:r>
              <a:rPr lang="zh-CN" altLang="en-US" dirty="0">
                <a:sym typeface="+mn-ea"/>
              </a:rPr>
              <a:t>操作</a:t>
            </a:r>
            <a:r>
              <a:rPr lang="zh-CN" altLang="en-US" dirty="0" smtClean="0">
                <a:sym typeface="+mn-ea"/>
              </a:rPr>
              <a:t>（</a:t>
            </a:r>
            <a:r>
              <a:rPr lang="en-US" altLang="zh-CN" dirty="0" smtClean="0">
                <a:sym typeface="+mn-ea"/>
              </a:rPr>
              <a:t>4</a:t>
            </a:r>
            <a:r>
              <a:rPr lang="zh-CN" altLang="en-US" dirty="0" smtClean="0">
                <a:sym typeface="+mn-ea"/>
              </a:rPr>
              <a:t>）</a:t>
            </a:r>
            <a:br>
              <a:rPr lang="en-US" altLang="zh-CN" dirty="0" smtClean="0">
                <a:sym typeface="+mn-ea"/>
              </a:rPr>
            </a:br>
            <a:br>
              <a:rPr lang="en-US" altLang="zh-CN" dirty="0" smtClean="0">
                <a:sym typeface="+mn-ea"/>
              </a:rPr>
            </a:br>
            <a:endParaRPr lang="zh-CN" altLang="en-US" dirty="0">
              <a:sym typeface="+mn-ea"/>
            </a:endParaRPr>
          </a:p>
        </p:txBody>
      </p:sp>
      <p:sp>
        <p:nvSpPr>
          <p:cNvPr id="6" name="TextBox 7"/>
          <p:cNvSpPr txBox="1"/>
          <p:nvPr/>
        </p:nvSpPr>
        <p:spPr bwMode="auto">
          <a:xfrm>
            <a:off x="363402" y="1126435"/>
            <a:ext cx="1105997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 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查看单据行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”,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进入单据行列表，点击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新建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以新建一个单据行，点击一行数据左划，点击编辑，</a:t>
            </a:r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入图三，点击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编辑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对单据进行编辑，填写对应的信息后，点击保存按钮，保存修改的信息，下一步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006425" y="2092747"/>
            <a:ext cx="452656" cy="353682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664036" y="2625046"/>
            <a:ext cx="1245792" cy="880154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右箭头 12"/>
          <p:cNvSpPr/>
          <p:nvPr/>
        </p:nvSpPr>
        <p:spPr bwMode="gray">
          <a:xfrm>
            <a:off x="3688131" y="3894808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80000" tIns="46800" rIns="72000" bIns="46800" rtlCol="0" anchor="ctr"/>
          <a:lstStyle/>
          <a:p>
            <a:pPr algn="ctr"/>
            <a:endParaRPr lang="zh-CN" altLang="en-US" sz="18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右箭头 13"/>
          <p:cNvSpPr/>
          <p:nvPr/>
        </p:nvSpPr>
        <p:spPr bwMode="gray">
          <a:xfrm>
            <a:off x="7909828" y="3920054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80000" tIns="46800" rIns="72000" bIns="46800" rtlCol="0" anchor="ctr"/>
          <a:lstStyle/>
          <a:p>
            <a:pPr algn="ctr"/>
            <a:endParaRPr lang="zh-CN" altLang="en-US" sz="18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391" y="1883345"/>
            <a:ext cx="3098979" cy="49608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 bwMode="auto">
          <a:xfrm>
            <a:off x="11582399" y="1967876"/>
            <a:ext cx="480271" cy="318124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9117286" y="6096000"/>
            <a:ext cx="2858814" cy="498764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618258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棉纱调拨</a:t>
            </a:r>
            <a:r>
              <a:rPr lang="en-US" altLang="zh-CN" dirty="0" smtClean="0">
                <a:sym typeface="+mn-ea"/>
              </a:rPr>
              <a:t>-</a:t>
            </a:r>
            <a:r>
              <a:rPr lang="en-US" altLang="zh-CN" dirty="0">
                <a:sym typeface="+mn-ea"/>
              </a:rPr>
              <a:t>APP</a:t>
            </a:r>
            <a:r>
              <a:rPr lang="zh-CN" altLang="en-US" dirty="0">
                <a:sym typeface="+mn-ea"/>
              </a:rPr>
              <a:t>操作（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 smtClean="0">
                <a:sym typeface="+mn-ea"/>
              </a:rPr>
              <a:t>）</a:t>
            </a:r>
            <a:br>
              <a:rPr lang="en-US" altLang="zh-CN" dirty="0" smtClean="0">
                <a:sym typeface="+mn-ea"/>
              </a:rPr>
            </a:br>
            <a:br>
              <a:rPr lang="en-US" altLang="zh-CN" dirty="0" smtClean="0">
                <a:sym typeface="+mn-ea"/>
              </a:rPr>
            </a:br>
            <a:endParaRPr lang="zh-CN" altLang="en-US" dirty="0">
              <a:sym typeface="+mn-ea"/>
            </a:endParaRPr>
          </a:p>
        </p:txBody>
      </p:sp>
      <p:sp>
        <p:nvSpPr>
          <p:cNvPr id="6" name="TextBox 7"/>
          <p:cNvSpPr txBox="1"/>
          <p:nvPr/>
        </p:nvSpPr>
        <p:spPr bwMode="auto">
          <a:xfrm>
            <a:off x="363402" y="1126435"/>
            <a:ext cx="110599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过账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，操作完成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17" y="1899040"/>
            <a:ext cx="3098979" cy="49608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 bwMode="auto">
          <a:xfrm>
            <a:off x="4819606" y="6185664"/>
            <a:ext cx="1317958" cy="353682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棉纱领用单操作涉及的主要用户</a:t>
            </a:r>
            <a:endParaRPr lang="zh-CN" altLang="en-US" dirty="0"/>
          </a:p>
        </p:txBody>
      </p:sp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604737" y="1230910"/>
          <a:ext cx="10583676" cy="435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707"/>
                <a:gridCol w="1274389"/>
                <a:gridCol w="1121822"/>
                <a:gridCol w="2602625"/>
                <a:gridCol w="1462855"/>
                <a:gridCol w="1453880"/>
                <a:gridCol w="162439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角色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MES</a:t>
                      </a:r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系统中的操作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用户测试状况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用户练习状况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支持人员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563880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生产部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车间调度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黄晓磊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董彦喆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张玉倩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填写棉纱领用单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值班长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赵小龙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范金恒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刘建国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张旭本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王风须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崔玉梅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高冬梅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1.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填写棉纱领用单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altLang="zh-C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棉纱领用单过账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工人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buNone/>
                      </a:pP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  <a:buNone/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储纱间管理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李立朋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赵芳芳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韩秀玲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核对实际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棉纱领用单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59202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棉纱领用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生产订单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BOM</a:t>
            </a:r>
            <a:r>
              <a:rPr lang="zh-CN" altLang="en-US" dirty="0">
                <a:sym typeface="+mn-ea"/>
              </a:rPr>
              <a:t>给出领料数量建议</a:t>
            </a:r>
            <a:endParaRPr lang="zh-CN" altLang="en-US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94593"/>
            <a:ext cx="12192000" cy="5620653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59202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棉纱领用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领料人员</a:t>
            </a:r>
            <a:r>
              <a:rPr lang="zh-CN" altLang="en-US" dirty="0">
                <a:sym typeface="+mn-ea"/>
              </a:rPr>
              <a:t>录入领料单</a:t>
            </a:r>
            <a:endParaRPr lang="zh-CN" altLang="en-US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87853"/>
            <a:ext cx="12192000" cy="5607937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59202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棉纱领用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领料人员</a:t>
            </a:r>
            <a:r>
              <a:rPr lang="zh-CN" altLang="en-US" dirty="0">
                <a:sym typeface="+mn-ea"/>
              </a:rPr>
              <a:t>录入领料单数量、生产订单</a:t>
            </a:r>
            <a:endParaRPr lang="zh-CN" altLang="en-US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79173"/>
            <a:ext cx="12192000" cy="5646217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59202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棉纱领用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库管人员</a:t>
            </a:r>
            <a:r>
              <a:rPr lang="zh-CN" altLang="en-US" dirty="0">
                <a:sym typeface="+mn-ea"/>
              </a:rPr>
              <a:t>查找领料单</a:t>
            </a:r>
            <a:endParaRPr lang="zh-CN" altLang="en-US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36228"/>
            <a:ext cx="12192000" cy="573210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59202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棉纱领用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库管人员</a:t>
            </a:r>
            <a:r>
              <a:rPr lang="zh-CN" altLang="en-US" dirty="0">
                <a:sym typeface="+mn-ea"/>
              </a:rPr>
              <a:t>录入实际领料数量</a:t>
            </a:r>
            <a:endParaRPr lang="zh-CN" altLang="en-US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80887"/>
            <a:ext cx="12192000" cy="564279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59202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棉纱领用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领料人员</a:t>
            </a:r>
            <a:r>
              <a:rPr lang="zh-CN" altLang="en-US" dirty="0">
                <a:sym typeface="+mn-ea"/>
              </a:rPr>
              <a:t>根据实际数量，过账</a:t>
            </a:r>
            <a:endParaRPr lang="zh-CN" altLang="en-US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75290"/>
            <a:ext cx="12192000" cy="56539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计划的内容（</a:t>
            </a:r>
            <a:r>
              <a:rPr lang="en-US" altLang="zh-CN" dirty="0"/>
              <a:t>MES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900" y="1046922"/>
            <a:ext cx="11760200" cy="1643269"/>
          </a:xfrm>
        </p:spPr>
        <p:txBody>
          <a:bodyPr/>
          <a:lstStyle/>
          <a:p>
            <a:r>
              <a:rPr lang="zh-CN" altLang="en-US" sz="1800" dirty="0"/>
              <a:t>目标：承接调度任务（马振海）， 对车间生产数量、生产时间、生产设备、生产人员等方面作出安排</a:t>
            </a:r>
            <a:endParaRPr lang="en-US" altLang="zh-CN" sz="1800" dirty="0"/>
          </a:p>
          <a:p>
            <a:r>
              <a:rPr lang="zh-CN" altLang="en-US" sz="1800" dirty="0"/>
              <a:t>内容：车间班组生产的品种、数量、时间、设备、人员等（具体内容如下表）</a:t>
            </a:r>
            <a:endParaRPr lang="en-US" altLang="zh-CN" sz="1800" dirty="0"/>
          </a:p>
          <a:p>
            <a:r>
              <a:rPr lang="zh-CN" altLang="en-US" sz="1800" dirty="0"/>
              <a:t>负责人：车间调度、值班长、组长</a:t>
            </a:r>
            <a:endParaRPr lang="en-US" altLang="zh-CN" sz="1800" dirty="0"/>
          </a:p>
          <a:p>
            <a:r>
              <a:rPr lang="zh-CN" altLang="en-US" sz="1800" dirty="0"/>
              <a:t>系统：</a:t>
            </a:r>
            <a:r>
              <a:rPr lang="en-US" altLang="zh-CN" sz="1800" dirty="0"/>
              <a:t>MES</a:t>
            </a:r>
            <a:endParaRPr lang="zh-CN" altLang="en-US" sz="18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55702" y="2690191"/>
          <a:ext cx="8832855" cy="2491409"/>
        </p:xfrm>
        <a:graphic>
          <a:graphicData uri="http://schemas.openxmlformats.org/drawingml/2006/table">
            <a:tbl>
              <a:tblPr/>
              <a:tblGrid>
                <a:gridCol w="2067264"/>
                <a:gridCol w="2255197"/>
                <a:gridCol w="2255197"/>
                <a:gridCol w="2255197"/>
              </a:tblGrid>
              <a:tr h="59360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zh-CN" altLang="en-US" sz="1800" b="1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zh-CN" altLang="en-US" sz="1800" b="1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车间计划</a:t>
                      </a:r>
                      <a:endParaRPr lang="zh-CN" altLang="en-US" sz="1800" b="1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班组计划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人员计划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890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生产计划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品种、批次生产数量、批次生产时间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设备（或小组）、设备生产数量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班次、班别、人员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890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整理计划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品种、生产数量、生产时间、工作中心、工序、班次、班别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设备（或小组）、设备生产数量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人员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6" name="直接连接符 5"/>
          <p:cNvCxnSpPr/>
          <p:nvPr/>
        </p:nvCxnSpPr>
        <p:spPr bwMode="auto">
          <a:xfrm>
            <a:off x="655702" y="2690191"/>
            <a:ext cx="2087497" cy="583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</p:spPr>
      </p:cxnSp>
      <p:sp>
        <p:nvSpPr>
          <p:cNvPr id="9" name="TextBox 8"/>
          <p:cNvSpPr txBox="1"/>
          <p:nvPr/>
        </p:nvSpPr>
        <p:spPr bwMode="auto">
          <a:xfrm>
            <a:off x="615946" y="2956963"/>
            <a:ext cx="115293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计划类型</a:t>
            </a:r>
            <a:endParaRPr kumimoji="1" lang="zh-CN" alt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1669772" y="2650435"/>
            <a:ext cx="115293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计划层级</a:t>
            </a:r>
            <a:endParaRPr kumimoji="1" lang="zh-CN" alt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251790" y="5234608"/>
            <a:ext cx="92367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生产计划与整理计划区别：</a:t>
            </a:r>
            <a:endParaRPr kumimoji="1"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sz="16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kumimoji="1" lang="zh-CN" altLang="en-US" sz="16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生产计划按调度任务安排，整理计划参考调度任务、织布产出、出货计划安排</a:t>
            </a:r>
            <a:endParaRPr kumimoji="1" lang="en-US" altLang="zh-CN" sz="16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sz="16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kumimoji="1" lang="zh-CN" altLang="en-US" sz="16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生产计划确定后，在不变更的情况下可持续执行；整理计划每天都需要进行计划安排</a:t>
            </a:r>
            <a:endParaRPr kumimoji="1" lang="en-US" altLang="zh-CN" sz="16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sz="16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kumimoji="1" lang="zh-CN" altLang="en-US" sz="16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生产计划先确定品种、数量、时间，最后确定班次、班别、人员；整理计划先确定</a:t>
            </a:r>
            <a:r>
              <a:rPr lang="zh-CN" altLang="en-US" sz="16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品种、数量、时间、工作中心、工序、班次、班别，最后确定人员</a:t>
            </a:r>
            <a:endParaRPr lang="zh-CN" altLang="en-US" sz="16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59202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棉纱领用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反冲</a:t>
            </a:r>
            <a:endParaRPr lang="zh-CN" altLang="en-US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47799"/>
            <a:ext cx="12192000" cy="478155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526" y="1897200"/>
            <a:ext cx="3098979" cy="4960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889" y="1897200"/>
            <a:ext cx="3098979" cy="49608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618258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棉</a:t>
            </a:r>
            <a:r>
              <a:rPr lang="zh-CN" altLang="en-US" dirty="0" smtClean="0">
                <a:sym typeface="+mn-ea"/>
              </a:rPr>
              <a:t>纱领用</a:t>
            </a:r>
            <a:r>
              <a:rPr lang="en-US" altLang="zh-CN" dirty="0" smtClean="0">
                <a:sym typeface="+mn-ea"/>
              </a:rPr>
              <a:t>-APP</a:t>
            </a:r>
            <a:r>
              <a:rPr lang="zh-CN" altLang="en-US" dirty="0">
                <a:sym typeface="+mn-ea"/>
              </a:rPr>
              <a:t>操作（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 smtClean="0">
                <a:sym typeface="+mn-ea"/>
              </a:rPr>
              <a:t>）</a:t>
            </a:r>
            <a:br>
              <a:rPr lang="en-US" altLang="zh-CN" dirty="0" smtClean="0">
                <a:sym typeface="+mn-ea"/>
              </a:rPr>
            </a:br>
            <a:br>
              <a:rPr lang="en-US" altLang="zh-CN" dirty="0" smtClean="0">
                <a:sym typeface="+mn-ea"/>
              </a:rPr>
            </a:br>
            <a:endParaRPr lang="zh-CN" altLang="en-US" dirty="0">
              <a:sym typeface="+mn-ea"/>
            </a:endParaRPr>
          </a:p>
        </p:txBody>
      </p:sp>
      <p:sp>
        <p:nvSpPr>
          <p:cNvPr id="6" name="TextBox 7"/>
          <p:cNvSpPr txBox="1"/>
          <p:nvPr/>
        </p:nvSpPr>
        <p:spPr bwMode="auto">
          <a:xfrm>
            <a:off x="363402" y="1126435"/>
            <a:ext cx="1105997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料管理 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--&gt;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单据新建 </a:t>
            </a:r>
            <a:r>
              <a:rPr kumimoji="1"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选择单据名称 “棉纱</a:t>
            </a:r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领用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单”、“日期”，点击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保存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按钮，进入单据编辑页面，点击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去选择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，进入下一步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9253061" y="2015446"/>
            <a:ext cx="695444" cy="353682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右箭头 12"/>
          <p:cNvSpPr/>
          <p:nvPr/>
        </p:nvSpPr>
        <p:spPr bwMode="gray">
          <a:xfrm>
            <a:off x="5242993" y="3894808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80000" tIns="46800" rIns="72000" bIns="46800" rtlCol="0" anchor="ctr"/>
          <a:lstStyle/>
          <a:p>
            <a:pPr algn="ctr"/>
            <a:endParaRPr lang="zh-CN" altLang="en-US" sz="18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618258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棉</a:t>
            </a:r>
            <a:r>
              <a:rPr lang="zh-CN" altLang="en-US" dirty="0" smtClean="0">
                <a:sym typeface="+mn-ea"/>
              </a:rPr>
              <a:t>纱领用</a:t>
            </a:r>
            <a:r>
              <a:rPr lang="en-US" altLang="zh-CN" dirty="0" smtClean="0">
                <a:sym typeface="+mn-ea"/>
              </a:rPr>
              <a:t>-APP</a:t>
            </a:r>
            <a:r>
              <a:rPr lang="zh-CN" altLang="en-US" dirty="0">
                <a:sym typeface="+mn-ea"/>
              </a:rPr>
              <a:t>操作</a:t>
            </a:r>
            <a:r>
              <a:rPr lang="zh-CN" altLang="en-US" dirty="0" smtClean="0">
                <a:sym typeface="+mn-ea"/>
              </a:rPr>
              <a:t>（</a:t>
            </a:r>
            <a:r>
              <a:rPr lang="en-US" altLang="zh-CN" dirty="0" smtClean="0">
                <a:sym typeface="+mn-ea"/>
              </a:rPr>
              <a:t>2</a:t>
            </a:r>
            <a:r>
              <a:rPr lang="zh-CN" altLang="en-US" dirty="0" smtClean="0">
                <a:sym typeface="+mn-ea"/>
              </a:rPr>
              <a:t>）</a:t>
            </a:r>
            <a:br>
              <a:rPr lang="en-US" altLang="zh-CN" dirty="0" smtClean="0">
                <a:sym typeface="+mn-ea"/>
              </a:rPr>
            </a:br>
            <a:br>
              <a:rPr lang="en-US" altLang="zh-CN" dirty="0" smtClean="0">
                <a:sym typeface="+mn-ea"/>
              </a:rPr>
            </a:br>
            <a:endParaRPr lang="zh-CN" altLang="en-US" dirty="0">
              <a:sym typeface="+mn-ea"/>
            </a:endParaRPr>
          </a:p>
        </p:txBody>
      </p:sp>
      <p:sp>
        <p:nvSpPr>
          <p:cNvPr id="6" name="TextBox 7"/>
          <p:cNvSpPr txBox="1"/>
          <p:nvPr/>
        </p:nvSpPr>
        <p:spPr bwMode="auto">
          <a:xfrm>
            <a:off x="363402" y="1126435"/>
            <a:ext cx="1105997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棉纱领用 操作与棉纱调拨类似，选择单据行后，最后点击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过账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按钮，</a:t>
            </a:r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果不能过账会进入下图的界面，去修改单据行数据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071" y="1744693"/>
            <a:ext cx="3098979" cy="49608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半成品入库单操作涉及的</a:t>
            </a:r>
            <a:r>
              <a:rPr lang="zh-CN" altLang="en-US" dirty="0"/>
              <a:t>主要用户</a:t>
            </a:r>
            <a:endParaRPr lang="zh-CN" altLang="en-US" dirty="0"/>
          </a:p>
        </p:txBody>
      </p:sp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604737" y="1230910"/>
          <a:ext cx="10583676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707"/>
                <a:gridCol w="1274389"/>
                <a:gridCol w="1121822"/>
                <a:gridCol w="2602625"/>
                <a:gridCol w="1462855"/>
                <a:gridCol w="1453880"/>
                <a:gridCol w="162439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角色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MES</a:t>
                      </a:r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系统中的操作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用户测试状况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用户练习状况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支持人员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563880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生产部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车间调度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黄晓磊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董彦喆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张玉倩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填写半成品入库单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93548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值班长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赵小龙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范金恒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刘建国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张旭本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王风须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崔玉梅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高冬梅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填写半成品入库单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车间主任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郝洪亮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牛惠齐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王立波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刘朝阳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苏金席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钱华莉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审核工作流程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  <a:buNone/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工人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buNone/>
                      </a:pP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  <a:buNone/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库管员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填写实际数量过账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dirty="0">
              <a:sym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59202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半成品入库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值班长（或者落轴工）</a:t>
            </a:r>
            <a:r>
              <a:rPr lang="zh-CN" altLang="en-US" dirty="0">
                <a:sym typeface="+mn-ea"/>
              </a:rPr>
              <a:t>录入入库单，需要明确订单号</a:t>
            </a:r>
            <a:endParaRPr lang="zh-CN" altLang="en-US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55926"/>
            <a:ext cx="12192000" cy="5602074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dirty="0">
              <a:sym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59202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半成品入库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打印轴票</a:t>
            </a:r>
            <a:endParaRPr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353" y="1474787"/>
            <a:ext cx="10344150" cy="429577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dirty="0">
              <a:sym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59202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半成品入库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库管员</a:t>
            </a:r>
            <a:r>
              <a:rPr lang="zh-CN" altLang="en-US" dirty="0">
                <a:sym typeface="+mn-ea"/>
              </a:rPr>
              <a:t>根据实际数量，选择库位，录入实际数量</a:t>
            </a:r>
            <a:endParaRPr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05893"/>
            <a:ext cx="12192000" cy="5592777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dirty="0">
              <a:sym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59202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半成品入库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库管员</a:t>
            </a:r>
            <a:r>
              <a:rPr lang="zh-CN" altLang="en-US" dirty="0">
                <a:sym typeface="+mn-ea"/>
              </a:rPr>
              <a:t>过账完工入库单，需要填写日期、生产订单、物料单位</a:t>
            </a:r>
            <a:endParaRPr lang="zh-CN" altLang="en-US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04864"/>
            <a:ext cx="12192000" cy="4034351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26" y="1876909"/>
            <a:ext cx="3076490" cy="49248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618258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半成品入库</a:t>
            </a:r>
            <a:r>
              <a:rPr lang="en-US" altLang="zh-CN" dirty="0" smtClean="0">
                <a:sym typeface="+mn-ea"/>
              </a:rPr>
              <a:t>-APP</a:t>
            </a:r>
            <a:r>
              <a:rPr lang="zh-CN" altLang="en-US" dirty="0">
                <a:sym typeface="+mn-ea"/>
              </a:rPr>
              <a:t>操</a:t>
            </a:r>
            <a:r>
              <a:rPr lang="zh-CN" altLang="en-US" dirty="0" smtClean="0">
                <a:sym typeface="+mn-ea"/>
              </a:rPr>
              <a:t>作</a:t>
            </a:r>
            <a:br>
              <a:rPr lang="en-US" altLang="zh-CN" dirty="0" smtClean="0">
                <a:sym typeface="+mn-ea"/>
              </a:rPr>
            </a:br>
            <a:br>
              <a:rPr lang="en-US" altLang="zh-CN" dirty="0" smtClean="0">
                <a:sym typeface="+mn-ea"/>
              </a:rPr>
            </a:br>
            <a:endParaRPr lang="zh-CN" altLang="en-US" dirty="0">
              <a:sym typeface="+mn-ea"/>
            </a:endParaRPr>
          </a:p>
        </p:txBody>
      </p:sp>
      <p:sp>
        <p:nvSpPr>
          <p:cNvPr id="6" name="TextBox 7"/>
          <p:cNvSpPr txBox="1"/>
          <p:nvPr/>
        </p:nvSpPr>
        <p:spPr bwMode="auto">
          <a:xfrm>
            <a:off x="363402" y="1126435"/>
            <a:ext cx="1105997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半成品入库操作和棉纱调拨操作类似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半成品入库需要填写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产订单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，点击 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去选择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进入下图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，选择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工作中心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，提交后可以生成多个单据行，其他的操作都类似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328261" y="5805055"/>
            <a:ext cx="2772684" cy="481641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右箭头 12"/>
          <p:cNvSpPr/>
          <p:nvPr/>
        </p:nvSpPr>
        <p:spPr bwMode="gray">
          <a:xfrm>
            <a:off x="5242993" y="3894808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80000" tIns="46800" rIns="72000" bIns="46800" rtlCol="0" anchor="ctr"/>
          <a:lstStyle/>
          <a:p>
            <a:pPr algn="ctr"/>
            <a:endParaRPr lang="zh-CN" altLang="en-US" sz="18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26" y="1878590"/>
            <a:ext cx="3076490" cy="49248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半成品领用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领料人员</a:t>
            </a:r>
            <a:r>
              <a:rPr lang="zh-CN" altLang="en-US" dirty="0">
                <a:sym typeface="+mn-ea"/>
              </a:rPr>
              <a:t>录入领料单</a:t>
            </a:r>
            <a:endParaRPr lang="zh-CN" altLang="en-US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sz="1500" dirty="0">
              <a:sym typeface="+mn-ea"/>
            </a:endParaRPr>
          </a:p>
          <a:p>
            <a:pPr marL="0" indent="0">
              <a:buNone/>
            </a:pPr>
            <a:endParaRPr lang="zh-CN" altLang="en-US" sz="1500"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71145"/>
            <a:ext cx="12192000" cy="54622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8191" y="1351711"/>
            <a:ext cx="3821270" cy="3949159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/>
              <a:t>流程说明：</a:t>
            </a:r>
            <a:br>
              <a:rPr lang="en-US" altLang="zh-CN" sz="1600" b="0" dirty="0"/>
            </a:br>
            <a:r>
              <a:rPr lang="en-US" altLang="zh-CN" sz="1600" b="0" dirty="0"/>
              <a:t>P1</a:t>
            </a:r>
            <a:r>
              <a:rPr lang="zh-CN" altLang="en-US" sz="1600" b="0" dirty="0"/>
              <a:t>：车间调度（或值班长）对</a:t>
            </a:r>
            <a:r>
              <a:rPr lang="en-US" altLang="zh-CN" sz="1600" b="0" dirty="0"/>
              <a:t>ERP</a:t>
            </a:r>
            <a:r>
              <a:rPr lang="zh-CN" altLang="en-US" sz="1600" b="0" dirty="0"/>
              <a:t>传递过来的生产订单（调度任务），进行分解，确定</a:t>
            </a:r>
            <a:r>
              <a:rPr lang="zh-CN" altLang="en-US" sz="1600" dirty="0"/>
              <a:t>生产品种、该批次生产数量、生产时间</a:t>
            </a:r>
            <a:r>
              <a:rPr lang="zh-CN" altLang="en-US" sz="1600" b="0" dirty="0"/>
              <a:t>，形成车间生产计划</a:t>
            </a:r>
            <a:br>
              <a:rPr lang="en-US" altLang="zh-CN" sz="1600" b="0" dirty="0"/>
            </a:br>
            <a:r>
              <a:rPr lang="en-US" altLang="zh-CN" sz="1600" b="0" dirty="0"/>
              <a:t>P2</a:t>
            </a:r>
            <a:r>
              <a:rPr lang="zh-CN" altLang="en-US" sz="1600" b="0" dirty="0"/>
              <a:t>：车间调度（或值班长）将车间计划分解到设备（或小组），并确定每个设备（或小组）计划生产数量，形成班组计划</a:t>
            </a:r>
            <a:br>
              <a:rPr lang="en-US" altLang="zh-CN" sz="1600" b="0" dirty="0"/>
            </a:br>
            <a:r>
              <a:rPr lang="en-US" altLang="zh-CN" sz="1600" b="0" dirty="0"/>
              <a:t>P3</a:t>
            </a:r>
            <a:r>
              <a:rPr lang="zh-CN" altLang="en-US" sz="1600" b="0" dirty="0"/>
              <a:t>：值班长（或班组长）根据班组计划，选择</a:t>
            </a:r>
            <a:r>
              <a:rPr lang="zh-CN" altLang="en-US" sz="1600" dirty="0"/>
              <a:t>班次、班别</a:t>
            </a:r>
            <a:r>
              <a:rPr lang="zh-CN" altLang="en-US" sz="1600" b="0" dirty="0"/>
              <a:t>，并将</a:t>
            </a:r>
            <a:r>
              <a:rPr lang="zh-CN" altLang="en-US" sz="1600" dirty="0"/>
              <a:t>人员</a:t>
            </a:r>
            <a:r>
              <a:rPr lang="zh-CN" altLang="en-US" sz="1600" b="0" dirty="0"/>
              <a:t>分配到任务上，形成人员计划，并确定人员和机台的对应关系</a:t>
            </a:r>
            <a:endParaRPr lang="zh-CN" altLang="en-US" sz="1600" b="0" dirty="0"/>
          </a:p>
        </p:txBody>
      </p:sp>
      <p:sp>
        <p:nvSpPr>
          <p:cNvPr id="7" name="Title 1"/>
          <p:cNvSpPr txBox="1"/>
          <p:nvPr/>
        </p:nvSpPr>
        <p:spPr bwMode="auto">
          <a:xfrm>
            <a:off x="216000" y="628893"/>
            <a:ext cx="11760000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MES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系统调度任务流程图（生产计划）：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30125" y="1300163"/>
            <a:ext cx="3667125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半成品领用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库管人员</a:t>
            </a:r>
            <a:r>
              <a:rPr lang="zh-CN" altLang="en-US" dirty="0">
                <a:sym typeface="+mn-ea"/>
              </a:rPr>
              <a:t>扫描添加单据行</a:t>
            </a:r>
            <a:endParaRPr lang="zh-CN" altLang="en-US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sz="1500" dirty="0">
              <a:sym typeface="+mn-ea"/>
            </a:endParaRPr>
          </a:p>
          <a:p>
            <a:pPr marL="0" indent="0">
              <a:buNone/>
            </a:pPr>
            <a:endParaRPr lang="zh-CN" altLang="en-US" sz="1500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71" y="1210675"/>
            <a:ext cx="3028057" cy="5383213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半成品领用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领料人员</a:t>
            </a:r>
            <a:r>
              <a:rPr lang="zh-CN" altLang="en-US" dirty="0">
                <a:sym typeface="+mn-ea"/>
              </a:rPr>
              <a:t>过账</a:t>
            </a:r>
            <a:endParaRPr lang="zh-CN" altLang="en-US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sz="1500" dirty="0">
              <a:sym typeface="+mn-ea"/>
            </a:endParaRPr>
          </a:p>
          <a:p>
            <a:pPr marL="0" indent="0">
              <a:buNone/>
            </a:pPr>
            <a:endParaRPr lang="zh-CN" altLang="en-US" sz="1500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73531"/>
            <a:ext cx="12192000" cy="5484469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半成品领用单操作涉及的</a:t>
            </a:r>
            <a:r>
              <a:rPr lang="zh-CN" altLang="en-US" dirty="0"/>
              <a:t>主要用户</a:t>
            </a:r>
            <a:endParaRPr lang="zh-CN" altLang="en-US" dirty="0"/>
          </a:p>
        </p:txBody>
      </p:sp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604737" y="1230910"/>
          <a:ext cx="10583676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707"/>
                <a:gridCol w="1274389"/>
                <a:gridCol w="1121822"/>
                <a:gridCol w="2602625"/>
                <a:gridCol w="1462855"/>
                <a:gridCol w="1453880"/>
                <a:gridCol w="162439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角色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MES</a:t>
                      </a:r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系统中的操作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用户测试状况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用户练习状况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支持人员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563880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生产部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车间调度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黄晓磊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董彦喆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张玉倩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填写半成品领用单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93548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值班长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赵小龙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范金恒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刘建国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张旭本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王风须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崔玉梅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高冬梅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填写半成品领用单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车间主任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郝洪亮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牛惠齐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王立波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刘朝阳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苏金席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钱华莉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审核工作流程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  <a:buNone/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工人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buNone/>
                      </a:pP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  <a:buNone/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库管员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填写实际数量过账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半成品领用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领料人员</a:t>
            </a:r>
            <a:r>
              <a:rPr lang="zh-CN" altLang="en-US" dirty="0">
                <a:sym typeface="+mn-ea"/>
              </a:rPr>
              <a:t>录入领料单</a:t>
            </a:r>
            <a:endParaRPr lang="zh-CN" altLang="en-US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sz="1500" dirty="0">
              <a:sym typeface="+mn-ea"/>
            </a:endParaRPr>
          </a:p>
          <a:p>
            <a:pPr marL="0" indent="0">
              <a:buNone/>
            </a:pPr>
            <a:endParaRPr lang="zh-CN" altLang="en-US" sz="1500"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71145"/>
            <a:ext cx="12192000" cy="5462273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半成品领用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库管人员</a:t>
            </a:r>
            <a:r>
              <a:rPr lang="zh-CN" altLang="en-US" dirty="0">
                <a:sym typeface="+mn-ea"/>
              </a:rPr>
              <a:t>扫描添加单据行</a:t>
            </a:r>
            <a:endParaRPr lang="zh-CN" altLang="en-US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sz="1500" dirty="0">
              <a:sym typeface="+mn-ea"/>
            </a:endParaRPr>
          </a:p>
          <a:p>
            <a:pPr marL="0" indent="0">
              <a:buNone/>
            </a:pPr>
            <a:endParaRPr lang="zh-CN" altLang="en-US" sz="1500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71" y="1210675"/>
            <a:ext cx="3028057" cy="5383213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半成品领用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领料人员</a:t>
            </a:r>
            <a:r>
              <a:rPr lang="zh-CN" altLang="en-US" dirty="0">
                <a:sym typeface="+mn-ea"/>
              </a:rPr>
              <a:t>过账</a:t>
            </a:r>
            <a:endParaRPr lang="zh-CN" altLang="en-US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128" y="1474787"/>
            <a:ext cx="11283519" cy="4854991"/>
          </a:xfrm>
        </p:spPr>
        <p:txBody>
          <a:bodyPr/>
          <a:lstStyle/>
          <a:p>
            <a:pPr marL="0" indent="0">
              <a:buNone/>
            </a:pPr>
            <a:endParaRPr lang="zh-CN" altLang="en-US" sz="1800" b="1" dirty="0">
              <a:solidFill>
                <a:srgbClr val="006699"/>
              </a:solidFill>
            </a:endParaRPr>
          </a:p>
          <a:p>
            <a:pPr marL="0" indent="0">
              <a:buNone/>
            </a:pPr>
            <a:endParaRPr lang="zh-CN" altLang="en-US" sz="1500" dirty="0">
              <a:sym typeface="+mn-ea"/>
            </a:endParaRPr>
          </a:p>
          <a:p>
            <a:pPr marL="0" indent="0">
              <a:buNone/>
            </a:pPr>
            <a:endParaRPr lang="zh-CN" altLang="en-US" sz="1500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73531"/>
            <a:ext cx="12192000" cy="5484469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成品入库单操作涉及的</a:t>
            </a:r>
            <a:r>
              <a:rPr lang="zh-CN" altLang="en-US" dirty="0"/>
              <a:t>主要用户</a:t>
            </a:r>
            <a:endParaRPr lang="zh-CN" altLang="en-US" dirty="0"/>
          </a:p>
        </p:txBody>
      </p:sp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604737" y="1230910"/>
          <a:ext cx="10583676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707"/>
                <a:gridCol w="1274389"/>
                <a:gridCol w="1121822"/>
                <a:gridCol w="2602625"/>
                <a:gridCol w="1462855"/>
                <a:gridCol w="1453880"/>
                <a:gridCol w="162439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角色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MES</a:t>
                      </a:r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系统中的操作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用户测试状况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用户练习状况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支持人员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563880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生产部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车间调度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黄晓磊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董彦喆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张玉倩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填写成品入库单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93548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值班长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赵小龙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范金恒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刘建国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张旭本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王风须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崔玉梅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高冬梅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填写成品入库单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algn="just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车间主任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郝洪亮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牛惠齐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王立波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刘朝阳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苏金席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钱华莉</a:t>
                      </a: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审核工作流程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  <a:buNone/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工人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buNone/>
                      </a:pP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  <a:buNone/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buNone/>
                      </a:pP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库管员</a:t>
                      </a:r>
                      <a:endParaRPr lang="zh-CN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zh-CN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填写实际数量过账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600"/>
                        </a:spcBef>
                      </a:pPr>
                      <a:endParaRPr lang="zh-CN" altLang="en-US" sz="13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zh-CN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张克敏</a:t>
                      </a:r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成品入库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值班长</a:t>
            </a:r>
            <a:r>
              <a:rPr lang="zh-CN" altLang="en-US" dirty="0">
                <a:sym typeface="+mn-ea"/>
              </a:rPr>
              <a:t>录入成品入库单</a:t>
            </a:r>
            <a:endParaRPr lang="zh-CN" altLang="en-US"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12139"/>
            <a:ext cx="12192000" cy="5429401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45847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成品入库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库管员</a:t>
            </a:r>
            <a:r>
              <a:rPr lang="zh-CN" altLang="en-US" dirty="0">
                <a:sym typeface="+mn-ea"/>
              </a:rPr>
              <a:t>确认入库数量，并且过账</a:t>
            </a:r>
            <a:endParaRPr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23975"/>
            <a:ext cx="12192000" cy="5392119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67" y="1899040"/>
            <a:ext cx="3098979" cy="49608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5900" y="628651"/>
            <a:ext cx="11760200" cy="618258"/>
          </a:xfrm>
        </p:spPr>
        <p:txBody>
          <a:bodyPr/>
          <a:lstStyle/>
          <a:p>
            <a:r>
              <a:rPr lang="zh-CN" altLang="en-US" dirty="0" smtClean="0">
                <a:sym typeface="+mn-ea"/>
              </a:rPr>
              <a:t>成</a:t>
            </a:r>
            <a:r>
              <a:rPr lang="zh-CN" altLang="en-US" dirty="0">
                <a:sym typeface="+mn-ea"/>
              </a:rPr>
              <a:t>品入库</a:t>
            </a:r>
            <a:r>
              <a:rPr lang="en-US" altLang="zh-CN" dirty="0" smtClean="0">
                <a:sym typeface="+mn-ea"/>
              </a:rPr>
              <a:t>-APP</a:t>
            </a:r>
            <a:r>
              <a:rPr lang="zh-CN" altLang="en-US" dirty="0">
                <a:sym typeface="+mn-ea"/>
              </a:rPr>
              <a:t>操</a:t>
            </a:r>
            <a:r>
              <a:rPr lang="zh-CN" altLang="en-US" dirty="0" smtClean="0">
                <a:sym typeface="+mn-ea"/>
              </a:rPr>
              <a:t>作</a:t>
            </a:r>
            <a:br>
              <a:rPr lang="en-US" altLang="zh-CN" dirty="0" smtClean="0">
                <a:sym typeface="+mn-ea"/>
              </a:rPr>
            </a:br>
            <a:br>
              <a:rPr lang="en-US" altLang="zh-CN" dirty="0" smtClean="0">
                <a:sym typeface="+mn-ea"/>
              </a:rPr>
            </a:br>
            <a:endParaRPr lang="zh-CN" altLang="en-US" dirty="0">
              <a:sym typeface="+mn-ea"/>
            </a:endParaRPr>
          </a:p>
        </p:txBody>
      </p:sp>
      <p:sp>
        <p:nvSpPr>
          <p:cNvPr id="6" name="TextBox 7"/>
          <p:cNvSpPr txBox="1"/>
          <p:nvPr/>
        </p:nvSpPr>
        <p:spPr bwMode="auto">
          <a:xfrm>
            <a:off x="363402" y="1126435"/>
            <a:ext cx="1105997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品入库操作和棉纱调拨操作类似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半成品入库需要填写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产订单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，点击 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去选择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进入下图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，选择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工作中心</a:t>
            </a:r>
            <a:r>
              <a:rPr kumimoji="1" lang="en-US" altLang="zh-CN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，提交后可以生成多个单据行，其他的操作都类似</a:t>
            </a:r>
            <a:endParaRPr kumimoji="1" lang="zh-CN" altLang="en-US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218514" y="5323414"/>
            <a:ext cx="2772684" cy="481641"/>
          </a:xfrm>
          <a:prstGeom prst="rect">
            <a:avLst/>
          </a:prstGeom>
          <a:solidFill>
            <a:schemeClr val="bg1">
              <a:alpha val="0"/>
            </a:schemeClr>
          </a:solidFill>
          <a:ln w="25400" cmpd="sng">
            <a:solidFill>
              <a:srgbClr val="FF0000"/>
            </a:solidFill>
            <a:miter lim="800000"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右箭头 12"/>
          <p:cNvSpPr/>
          <p:nvPr/>
        </p:nvSpPr>
        <p:spPr bwMode="gray">
          <a:xfrm>
            <a:off x="5242993" y="3894808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80000" tIns="46800" rIns="72000" bIns="46800" rtlCol="0" anchor="ctr"/>
          <a:lstStyle/>
          <a:p>
            <a:pPr algn="ctr"/>
            <a:endParaRPr lang="zh-CN" altLang="en-US" sz="18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26" y="1878590"/>
            <a:ext cx="3076490" cy="4924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宽屏方案模板 - 智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0 September 2009">
      <a:majorFont>
        <a:latin typeface="华文中宋"/>
        <a:ea typeface="华文中宋"/>
        <a:cs typeface=""/>
      </a:majorFont>
      <a:minorFont>
        <a:latin typeface="华文楷体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>
            <a:lumMod val="85000"/>
          </a:schemeClr>
        </a:solidFill>
        <a:ln>
          <a:noFill/>
        </a:ln>
      </a:spPr>
      <a:bodyPr lIns="180000" tIns="46800" rIns="72000" bIns="46800" anchor="ctr"/>
      <a:lstStyle>
        <a:defPPr>
          <a:defRPr sz="1800" dirty="0">
            <a:solidFill>
              <a:srgbClr val="333399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/>
        </a:ln>
      </a:spPr>
      <a:bodyPr/>
      <a:lstStyle/>
    </a:lnDef>
    <a:txDef>
      <a:spPr bwMode="auto">
        <a:noFill/>
        <a:ln>
          <a:noFill/>
        </a:ln>
      </a:spPr>
      <a:bodyPr wrap="none" rtlCol="0">
        <a:spAutoFit/>
      </a:bodyPr>
      <a:lstStyle>
        <a:defPPr>
          <a:defRPr kumimoji="1" b="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defRPr>
        </a:defPPr>
      </a:lstStyle>
    </a:tx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9522</Words>
  <Application>WPS 演示</Application>
  <PresentationFormat>宽屏</PresentationFormat>
  <Paragraphs>1797</Paragraphs>
  <Slides>126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126</vt:i4>
      </vt:variant>
    </vt:vector>
  </HeadingPairs>
  <TitlesOfParts>
    <vt:vector size="135" baseType="lpstr">
      <vt:lpstr>Arial</vt:lpstr>
      <vt:lpstr>宋体</vt:lpstr>
      <vt:lpstr>Wingdings</vt:lpstr>
      <vt:lpstr>华文楷体</vt:lpstr>
      <vt:lpstr>微软雅黑</vt:lpstr>
      <vt:lpstr>华文细黑</vt:lpstr>
      <vt:lpstr>华文中宋</vt:lpstr>
      <vt:lpstr>Arial Unicode MS</vt:lpstr>
      <vt:lpstr>宽屏方案模板 - 智通</vt:lpstr>
      <vt:lpstr>常山纺织智能制造试点项目</vt:lpstr>
      <vt:lpstr>内容</vt:lpstr>
      <vt:lpstr>目录</vt:lpstr>
      <vt:lpstr>设计思路 — 一致化管理</vt:lpstr>
      <vt:lpstr>计划的层级</vt:lpstr>
      <vt:lpstr>计划的类型</vt:lpstr>
      <vt:lpstr>计划的内容（ERP）</vt:lpstr>
      <vt:lpstr>计划的内容（MES）</vt:lpstr>
      <vt:lpstr>流程说明： P1：车间调度（或值班长）对ERP传递过来的生产订单（调度任务），进行分解，确定生产品种、该批次生产数量、生产时间，形成车间生产计划 P2：车间调度（或值班长）将车间计划分解到设备（或小组），并确定每个设备（或小组）计划生产数量，形成班组计划 P3：值班长（或班组长）根据班组计划，选择班次、班别，并将人员分配到任务上，形成人员计划，并确定人员和机台的对应关系</vt:lpstr>
      <vt:lpstr>流程说明： P1：车间调度（或值班长）对ERP传递过来的生产订单（调度任务），进行分解，确定生产品种、生产数量、生产时间、工作中心、工序、班次、班别，形成车间生产计划 P2：车间调度（或值班长）将车间计划分解到设备（或小组），并确定每个设备（或小组）计划生产数量，形成班组计划 P3：值班长（或班组长）根据班组计划将人员分配到任务上，形成人员计划，并确定人员和机台的对应关系</vt:lpstr>
      <vt:lpstr>流程说明： P1：车间计划调度（或值班长）根据实际需要直接录入现场调配任务（如穿筘、结经），直接生成班组计划，确定生产品种、生产数量、生产时间、工作中心、工序、班次、班别、设备，但现场调配任务必须与ERP传递过来的生产订单号关联 P2：值班长（或组长）按班组计划，将人员分配到任务上，形成人员计划，并确定人员和机台的对应关系</vt:lpstr>
      <vt:lpstr>流程说明： P1：组长（或员工）根据人员计划接收生产任务 P2：组长（或员工）根据生产实际情况录入报工信息，如时间、数量、机台、人员等 P3：值班长（或组长）对提交的报工信息进行审核，通过则生效，不通过返回修改 P4：车间调度（或值班长）根据生产进度，将已经全部生产完成，不需要再生产的生产订单，更新为完工状态</vt:lpstr>
      <vt:lpstr>目录</vt:lpstr>
      <vt:lpstr>棉纱调拨</vt:lpstr>
      <vt:lpstr>棉纱领用</vt:lpstr>
      <vt:lpstr>半成品入库-经轴入库、浆轴入库、布轴入库</vt:lpstr>
      <vt:lpstr>半成品领用-经轴领用、浆轴领用、布轴领用</vt:lpstr>
      <vt:lpstr>库存盘点</vt:lpstr>
      <vt:lpstr>成品入库</vt:lpstr>
      <vt:lpstr>内容</vt:lpstr>
      <vt:lpstr>MES系统中各部门主要角色职责</vt:lpstr>
      <vt:lpstr>PowerPoint 演示文稿</vt:lpstr>
      <vt:lpstr>PowerPoint 演示文稿</vt:lpstr>
      <vt:lpstr>PowerPoint 演示文稿</vt:lpstr>
      <vt:lpstr>PowerPoint 演示文稿</vt:lpstr>
      <vt:lpstr>MES系统中各部门主要角色职责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MES系统中各部门主要角色职责</vt:lpstr>
      <vt:lpstr>PowerPoint 演示文稿</vt:lpstr>
      <vt:lpstr>PowerPoint 演示文稿</vt:lpstr>
      <vt:lpstr>MES系统中各部门主要角色职责</vt:lpstr>
      <vt:lpstr>整理计划操作 – 批量新增整理计划（1） </vt:lpstr>
      <vt:lpstr>整理计划操作 – 批量新增整理计划（2） </vt:lpstr>
      <vt:lpstr>整理计划操作 – 批量新增整理计划（3） </vt:lpstr>
      <vt:lpstr>整理计划操作 – 批量新增整理计划（4） </vt:lpstr>
      <vt:lpstr>PowerPoint 演示文稿</vt:lpstr>
      <vt:lpstr>PowerPoint 演示文稿</vt:lpstr>
      <vt:lpstr>PowerPoint 演示文稿</vt:lpstr>
      <vt:lpstr>PowerPoint 演示文稿</vt:lpstr>
      <vt:lpstr>MES系统中各部门主要角色职责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MES系统中各部门主要角色职责</vt:lpstr>
      <vt:lpstr>PowerPoint 演示文稿</vt:lpstr>
      <vt:lpstr>PowerPoint 演示文稿</vt:lpstr>
      <vt:lpstr>MES系统中各部门主要角色职责</vt:lpstr>
      <vt:lpstr>内容</vt:lpstr>
      <vt:lpstr>物料管理-单据添加-单据名称</vt:lpstr>
      <vt:lpstr>棉纱调拨-单据类型</vt:lpstr>
      <vt:lpstr>棉纱调拨-单据状态</vt:lpstr>
      <vt:lpstr>棉纱调拨单操作涉及的主要用户</vt:lpstr>
      <vt:lpstr>棉纱调拨-车间计划调度录入棉纱调拨单</vt:lpstr>
      <vt:lpstr>棉纱调拨-车间计划调度查询原材料仓所有物料，选择所需棉纱品种</vt:lpstr>
      <vt:lpstr>棉纱调拨-车间计划调度输入物料编号，查询所需棉纱品种</vt:lpstr>
      <vt:lpstr>棉纱调拨-车间计划调度选中单据“编辑”，录入申请数量</vt:lpstr>
      <vt:lpstr>棉纱调拨-棉纱库库管员查询棉纱调拨单</vt:lpstr>
      <vt:lpstr>棉纱调拨-棉纱库库管员录入实际数量</vt:lpstr>
      <vt:lpstr>棉纱调拨-储纱间库管员过账</vt:lpstr>
      <vt:lpstr>棉纱调拨-APP操作（1）  </vt:lpstr>
      <vt:lpstr>棉纱调拨-APP操作（2）  </vt:lpstr>
      <vt:lpstr>棉纱调拨-APP操作（4）  </vt:lpstr>
      <vt:lpstr>棉纱调拨-APP操作（1）  </vt:lpstr>
      <vt:lpstr>棉纱领用单操作涉及的主要用户</vt:lpstr>
      <vt:lpstr>棉纱领用-生产订单BOM给出领料数量建议</vt:lpstr>
      <vt:lpstr>棉纱领用-领料人员录入领料单</vt:lpstr>
      <vt:lpstr>棉纱领用-领料人员录入领料单数量、生产订单</vt:lpstr>
      <vt:lpstr>棉纱领用-库管人员查找领料单</vt:lpstr>
      <vt:lpstr>棉纱领用-库管人员录入实际领料数量</vt:lpstr>
      <vt:lpstr>棉纱领用-领料人员根据实际数量，过账</vt:lpstr>
      <vt:lpstr>棉纱领用-反冲</vt:lpstr>
      <vt:lpstr>棉纱领用-APP操作（1）  </vt:lpstr>
      <vt:lpstr>棉纱领用-APP操作（2）  </vt:lpstr>
      <vt:lpstr>半成品入库单操作涉及的主要用户</vt:lpstr>
      <vt:lpstr>半成品入库-值班长（或者落轴工）录入入库单，需要明确订单号</vt:lpstr>
      <vt:lpstr>半成品入库-打印轴票</vt:lpstr>
      <vt:lpstr>半成品入库-库管员根据实际数量，选择库位，录入实际数量</vt:lpstr>
      <vt:lpstr>半成品入库-库管员过账完工入库单，需要填写日期、生产订单、物料单位</vt:lpstr>
      <vt:lpstr>半成品入库-APP操作  </vt:lpstr>
      <vt:lpstr>半成品领用-领料人员录入领料单</vt:lpstr>
      <vt:lpstr>半成品领用-库管人员扫描添加单据行</vt:lpstr>
      <vt:lpstr>半成品领用-领料人员过账</vt:lpstr>
      <vt:lpstr>半成品领用单操作涉及的主要用户</vt:lpstr>
      <vt:lpstr>半成品领用-领料人员录入领料单</vt:lpstr>
      <vt:lpstr>半成品领用-库管人员扫描添加单据行</vt:lpstr>
      <vt:lpstr>半成品领用-领料人员过账</vt:lpstr>
      <vt:lpstr>成品入库单操作涉及的主要用户</vt:lpstr>
      <vt:lpstr>成品入库-值班长录入成品入库单</vt:lpstr>
      <vt:lpstr>成品入库-库管员确认入库数量，并且过账</vt:lpstr>
      <vt:lpstr>成品入库-APP操作  </vt:lpstr>
      <vt:lpstr>盘点单操作涉及主要用户</vt:lpstr>
      <vt:lpstr>库存盘点-库管员创建盘点单</vt:lpstr>
      <vt:lpstr>库存盘点-库管员录入实际数量，确认过账</vt:lpstr>
      <vt:lpstr>内容</vt:lpstr>
      <vt:lpstr>领料核对-值班长、班组长、工人领料核对，自动生成物料领用单</vt:lpstr>
      <vt:lpstr>打印整经轴票-落轴工打印整经轴票</vt:lpstr>
      <vt:lpstr>整经记录生成入库单-落轴工通过整经记录生成整经入库单</vt:lpstr>
      <vt:lpstr>任务接收-员工接收自己的生产任务，任务从“任务列表”到“待办任务”列表</vt:lpstr>
      <vt:lpstr>完工填报-员工录入自己实际完成的数量</vt:lpstr>
      <vt:lpstr>报工审核-值班长审核完工数量，选择“通过”报工成功，选择“不通过”返回员工修改。</vt:lpstr>
      <vt:lpstr>个人产量审核-员工查看自己的产量</vt:lpstr>
      <vt:lpstr>内容</vt:lpstr>
      <vt:lpstr>验布任务-验布工输入验布人员、位置，扫描布轴条码开始验布</vt:lpstr>
      <vt:lpstr>分等分段-验布工输入疵点位置、选择疵点名称、打分，最后保存</vt:lpstr>
      <vt:lpstr>分等分段-折布工扫描布轴，进行分等、分段、折布操作</vt:lpstr>
      <vt:lpstr>分等分段-折布工分等分段结果</vt:lpstr>
      <vt:lpstr>分等分段-折布工分段打印标签</vt:lpstr>
      <vt:lpstr>拼件-拼件工拼件</vt:lpstr>
      <vt:lpstr>拼件-拼件工拼件结果</vt:lpstr>
      <vt:lpstr>拼件-拼件工打印拼件单</vt:lpstr>
      <vt:lpstr>打包-打包工打包，扫描拼件单带出拼件编号</vt:lpstr>
      <vt:lpstr>打包-打包工打包，打包结果</vt:lpstr>
      <vt:lpstr>APP车间作业-例行任务查看、处理</vt:lpstr>
      <vt:lpstr>APP车间作业-例行任务查看、处理</vt:lpstr>
      <vt:lpstr>APP车间作业-查看报工历史记录</vt:lpstr>
      <vt:lpstr>APP车间作业-领料核对</vt:lpstr>
      <vt:lpstr>PowerPoint 演示文稿</vt:lpstr>
    </vt:vector>
  </TitlesOfParts>
  <Company>IBM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</dc:title>
  <dc:creator>Qiao zhijun</dc:creator>
  <cp:lastModifiedBy>zjy</cp:lastModifiedBy>
  <cp:revision>6058</cp:revision>
  <dcterms:created xsi:type="dcterms:W3CDTF">2009-05-28T20:28:00Z</dcterms:created>
  <dcterms:modified xsi:type="dcterms:W3CDTF">2018-08-20T05:19:59Z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  <property fmtid="{D5CDD505-2E9C-101B-9397-08002B2CF9AE}" pid="3" name="NXTAG2">
    <vt:lpwstr>000800200a000000000001024100</vt:lpwstr>
  </property>
</Properties>
</file>